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34"/>
  </p:notesMasterIdLst>
  <p:sldIdLst>
    <p:sldId id="358" r:id="rId2"/>
    <p:sldId id="361" r:id="rId3"/>
    <p:sldId id="362" r:id="rId4"/>
    <p:sldId id="363" r:id="rId5"/>
    <p:sldId id="364" r:id="rId6"/>
    <p:sldId id="365" r:id="rId7"/>
    <p:sldId id="366" r:id="rId8"/>
    <p:sldId id="367" r:id="rId9"/>
    <p:sldId id="368" r:id="rId10"/>
    <p:sldId id="369" r:id="rId11"/>
    <p:sldId id="370" r:id="rId12"/>
    <p:sldId id="371" r:id="rId13"/>
    <p:sldId id="372" r:id="rId14"/>
    <p:sldId id="373" r:id="rId15"/>
    <p:sldId id="374" r:id="rId16"/>
    <p:sldId id="375" r:id="rId17"/>
    <p:sldId id="376" r:id="rId18"/>
    <p:sldId id="377" r:id="rId19"/>
    <p:sldId id="378" r:id="rId20"/>
    <p:sldId id="379" r:id="rId21"/>
    <p:sldId id="380" r:id="rId22"/>
    <p:sldId id="381" r:id="rId23"/>
    <p:sldId id="382" r:id="rId24"/>
    <p:sldId id="383" r:id="rId25"/>
    <p:sldId id="384" r:id="rId26"/>
    <p:sldId id="385" r:id="rId27"/>
    <p:sldId id="386" r:id="rId28"/>
    <p:sldId id="387" r:id="rId29"/>
    <p:sldId id="388" r:id="rId30"/>
    <p:sldId id="389" r:id="rId31"/>
    <p:sldId id="390" r:id="rId32"/>
    <p:sldId id="326" r:id="rId3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24" autoAdjust="0"/>
    <p:restoredTop sz="94660"/>
  </p:normalViewPr>
  <p:slideViewPr>
    <p:cSldViewPr snapToGrid="0">
      <p:cViewPr varScale="1">
        <p:scale>
          <a:sx n="113" d="100"/>
          <a:sy n="113" d="100"/>
        </p:scale>
        <p:origin x="510" y="10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6B641A7-CB91-4ED3-816A-70E90110DD91}" type="datetimeFigureOut">
              <a:rPr lang="en-US" smtClean="0"/>
              <a:pPr/>
              <a:t>2/29/2024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42CC985-A42A-4542-9693-57CE87A9CA51}" type="slidenum">
              <a:rPr lang="en-US" smtClean="0"/>
              <a:pPr/>
              <a:t>‹#›</a:t>
            </a:fld>
            <a:endParaRPr lang="en-US"/>
          </a:p>
        </p:txBody>
      </p:sp>
    </p:spTree>
    <p:extLst>
      <p:ext uri="{BB962C8B-B14F-4D97-AF65-F5344CB8AC3E}">
        <p14:creationId xmlns:p14="http://schemas.microsoft.com/office/powerpoint/2010/main" val="10020207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en-US"/>
              <a:t>Click to edit Master title style</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7983232" y="5037663"/>
            <a:ext cx="897467" cy="279400"/>
          </a:xfrm>
        </p:spPr>
        <p:txBody>
          <a:bodyPr/>
          <a:lstStyle/>
          <a:p>
            <a:fld id="{8ED89BD2-8711-4E55-ABB5-29C1E186740A}" type="datetimeFigureOut">
              <a:rPr lang="en-US" smtClean="0"/>
              <a:pPr/>
              <a:t>2/29/2024</a:t>
            </a:fld>
            <a:endParaRPr lang="en-US"/>
          </a:p>
        </p:txBody>
      </p:sp>
      <p:sp>
        <p:nvSpPr>
          <p:cNvPr id="5" name="Footer Placeholder 4"/>
          <p:cNvSpPr>
            <a:spLocks noGrp="1"/>
          </p:cNvSpPr>
          <p:nvPr>
            <p:ph type="ftr" sz="quarter" idx="11"/>
          </p:nvPr>
        </p:nvSpPr>
        <p:spPr>
          <a:xfrm>
            <a:off x="2692397" y="5037663"/>
            <a:ext cx="5214635" cy="279400"/>
          </a:xfrm>
        </p:spPr>
        <p:txBody>
          <a:bodyPr/>
          <a:lstStyle/>
          <a:p>
            <a:endParaRPr lang="en-US"/>
          </a:p>
        </p:txBody>
      </p:sp>
      <p:sp>
        <p:nvSpPr>
          <p:cNvPr id="6" name="Slide Number Placeholder 5"/>
          <p:cNvSpPr>
            <a:spLocks noGrp="1"/>
          </p:cNvSpPr>
          <p:nvPr>
            <p:ph type="sldNum" sz="quarter" idx="12"/>
          </p:nvPr>
        </p:nvSpPr>
        <p:spPr>
          <a:xfrm>
            <a:off x="8956900" y="5037663"/>
            <a:ext cx="551167" cy="279400"/>
          </a:xfrm>
        </p:spPr>
        <p:txBody>
          <a:bodyPr/>
          <a:lstStyle/>
          <a:p>
            <a:fld id="{967DE26C-328D-42C7-BD20-8C9B0D574CAD}" type="slidenum">
              <a:rPr lang="en-US" smtClean="0"/>
              <a:pPr/>
              <a:t>‹#›</a:t>
            </a:fld>
            <a:endParaRPr lang="en-US"/>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2149597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ED89BD2-8711-4E55-ABB5-29C1E186740A}" type="datetimeFigureOut">
              <a:rPr lang="en-US" smtClean="0"/>
              <a:pPr/>
              <a:t>2/29/2024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67DE26C-328D-42C7-BD20-8C9B0D574CAD}" type="slidenum">
              <a:rPr lang="en-US" smtClean="0"/>
              <a:pPr/>
              <a:t>‹#›</a:t>
            </a:fld>
            <a:endParaRPr lang="en-US"/>
          </a:p>
        </p:txBody>
      </p:sp>
    </p:spTree>
    <p:extLst>
      <p:ext uri="{BB962C8B-B14F-4D97-AF65-F5344CB8AC3E}">
        <p14:creationId xmlns:p14="http://schemas.microsoft.com/office/powerpoint/2010/main" val="36165420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ED89BD2-8711-4E55-ABB5-29C1E186740A}" type="datetimeFigureOut">
              <a:rPr lang="en-US" smtClean="0"/>
              <a:pPr/>
              <a:t>2/29/2024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67DE26C-328D-42C7-BD20-8C9B0D574CAD}" type="slidenum">
              <a:rPr lang="en-US" smtClean="0"/>
              <a:pPr/>
              <a:t>‹#›</a:t>
            </a:fld>
            <a:endParaRPr lang="en-US"/>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7555835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ED89BD2-8711-4E55-ABB5-29C1E186740A}" type="datetimeFigureOut">
              <a:rPr lang="en-US" smtClean="0"/>
              <a:pPr/>
              <a:t>2/29/2024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67DE26C-328D-42C7-BD20-8C9B0D574CAD}" type="slidenum">
              <a:rPr lang="en-US" smtClean="0"/>
              <a:pPr/>
              <a:t>‹#›</a:t>
            </a:fld>
            <a:endParaRPr lang="en-US"/>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2587924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ED89BD2-8711-4E55-ABB5-29C1E186740A}" type="datetimeFigureOut">
              <a:rPr lang="en-US" smtClean="0"/>
              <a:pPr/>
              <a:t>2/29/2024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67DE26C-328D-42C7-BD20-8C9B0D574CAD}" type="slidenum">
              <a:rPr lang="en-US" smtClean="0"/>
              <a:pPr/>
              <a:t>‹#›</a:t>
            </a:fld>
            <a:endParaRPr lang="en-US"/>
          </a:p>
        </p:txBody>
      </p:sp>
    </p:spTree>
    <p:extLst>
      <p:ext uri="{BB962C8B-B14F-4D97-AF65-F5344CB8AC3E}">
        <p14:creationId xmlns:p14="http://schemas.microsoft.com/office/powerpoint/2010/main" val="407884632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ED89BD2-8711-4E55-ABB5-29C1E186740A}" type="datetimeFigureOut">
              <a:rPr lang="en-US" smtClean="0"/>
              <a:pPr/>
              <a:t>2/29/2024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67DE26C-328D-42C7-BD20-8C9B0D574CAD}" type="slidenum">
              <a:rPr lang="en-US" smtClean="0"/>
              <a:pPr/>
              <a:t>‹#›</a:t>
            </a:fld>
            <a:endParaRPr lang="en-US"/>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37979527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ED89BD2-8711-4E55-ABB5-29C1E186740A}" type="datetimeFigureOut">
              <a:rPr lang="en-US" smtClean="0"/>
              <a:pPr/>
              <a:t>2/29/2024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67DE26C-328D-42C7-BD20-8C9B0D574CAD}" type="slidenum">
              <a:rPr lang="en-US" smtClean="0"/>
              <a:pPr/>
              <a:t>‹#›</a:t>
            </a:fld>
            <a:endParaRPr lang="en-US"/>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4914589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ED89BD2-8711-4E55-ABB5-29C1E186740A}" type="datetimeFigureOut">
              <a:rPr lang="en-US" smtClean="0"/>
              <a:pPr/>
              <a:t>2/29/2024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67DE26C-328D-42C7-BD20-8C9B0D574CAD}" type="slidenum">
              <a:rPr lang="en-US" smtClean="0"/>
              <a:pPr/>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6251014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ED89BD2-8711-4E55-ABB5-29C1E186740A}" type="datetimeFigureOut">
              <a:rPr lang="en-US" smtClean="0"/>
              <a:pPr/>
              <a:t>2/29/2024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67DE26C-328D-42C7-BD20-8C9B0D574CAD}" type="slidenum">
              <a:rPr lang="en-US" smtClean="0"/>
              <a:pPr/>
              <a:t>‹#›</a:t>
            </a:fld>
            <a:endParaRPr lang="en-US"/>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1008119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ED89BD2-8711-4E55-ABB5-29C1E186740A}" type="datetimeFigureOut">
              <a:rPr lang="en-US" smtClean="0"/>
              <a:pPr/>
              <a:t>2/29/2024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67DE26C-328D-42C7-BD20-8C9B0D574CAD}" type="slidenum">
              <a:rPr lang="en-US" smtClean="0"/>
              <a:pPr/>
              <a:t>‹#›</a:t>
            </a:fld>
            <a:endParaRPr lang="en-US"/>
          </a:p>
        </p:txBody>
      </p:sp>
    </p:spTree>
    <p:extLst>
      <p:ext uri="{BB962C8B-B14F-4D97-AF65-F5344CB8AC3E}">
        <p14:creationId xmlns:p14="http://schemas.microsoft.com/office/powerpoint/2010/main" val="16001418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ED89BD2-8711-4E55-ABB5-29C1E186740A}" type="datetimeFigureOut">
              <a:rPr lang="en-US" smtClean="0"/>
              <a:pPr/>
              <a:t>2/29/2024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67DE26C-328D-42C7-BD20-8C9B0D574CAD}" type="slidenum">
              <a:rPr lang="en-US" smtClean="0"/>
              <a:pPr/>
              <a:t>‹#›</a:t>
            </a:fld>
            <a:endParaRPr lang="en-US"/>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7647932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ED89BD2-8711-4E55-ABB5-29C1E186740A}" type="datetimeFigureOut">
              <a:rPr lang="en-US" smtClean="0"/>
              <a:pPr/>
              <a:t>2/29/2024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67DE26C-328D-42C7-BD20-8C9B0D574CAD}" type="slidenum">
              <a:rPr lang="en-US" smtClean="0"/>
              <a:pPr/>
              <a:t>‹#›</a:t>
            </a:fld>
            <a:endParaRPr lang="en-US"/>
          </a:p>
        </p:txBody>
      </p:sp>
    </p:spTree>
    <p:extLst>
      <p:ext uri="{BB962C8B-B14F-4D97-AF65-F5344CB8AC3E}">
        <p14:creationId xmlns:p14="http://schemas.microsoft.com/office/powerpoint/2010/main" val="20425729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ED89BD2-8711-4E55-ABB5-29C1E186740A}" type="datetimeFigureOut">
              <a:rPr lang="en-US" smtClean="0"/>
              <a:pPr/>
              <a:t>2/29/2024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67DE26C-328D-42C7-BD20-8C9B0D574CAD}" type="slidenum">
              <a:rPr lang="en-US" smtClean="0"/>
              <a:pPr/>
              <a:t>‹#›</a:t>
            </a:fld>
            <a:endParaRPr lang="en-US"/>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5239069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8ED89BD2-8711-4E55-ABB5-29C1E186740A}" type="datetimeFigureOut">
              <a:rPr lang="en-US" smtClean="0"/>
              <a:pPr/>
              <a:t>2/29/2024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67DE26C-328D-42C7-BD20-8C9B0D574CAD}" type="slidenum">
              <a:rPr lang="en-US" smtClean="0"/>
              <a:pPr/>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1012185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ED89BD2-8711-4E55-ABB5-29C1E186740A}" type="datetimeFigureOut">
              <a:rPr lang="en-US" smtClean="0"/>
              <a:pPr/>
              <a:t>2/29/2024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67DE26C-328D-42C7-BD20-8C9B0D574CAD}" type="slidenum">
              <a:rPr lang="en-US" smtClean="0"/>
              <a:pPr/>
              <a:t>‹#›</a:t>
            </a:fld>
            <a:endParaRPr lang="en-US"/>
          </a:p>
        </p:txBody>
      </p:sp>
    </p:spTree>
    <p:extLst>
      <p:ext uri="{BB962C8B-B14F-4D97-AF65-F5344CB8AC3E}">
        <p14:creationId xmlns:p14="http://schemas.microsoft.com/office/powerpoint/2010/main" val="25149112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en-US"/>
              <a:t>Click to edit Master title style</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ED89BD2-8711-4E55-ABB5-29C1E186740A}" type="datetimeFigureOut">
              <a:rPr lang="en-US" smtClean="0"/>
              <a:pPr/>
              <a:t>2/29/2024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67DE26C-328D-42C7-BD20-8C9B0D574CAD}" type="slidenum">
              <a:rPr lang="en-US" smtClean="0"/>
              <a:pPr/>
              <a:t>‹#›</a:t>
            </a:fld>
            <a:endParaRPr lang="en-US"/>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04636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en-US"/>
              <a:t>Click to edit Master title style</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ED89BD2-8711-4E55-ABB5-29C1E186740A}" type="datetimeFigureOut">
              <a:rPr lang="en-US" smtClean="0"/>
              <a:pPr/>
              <a:t>2/29/2024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67DE26C-328D-42C7-BD20-8C9B0D574CAD}" type="slidenum">
              <a:rPr lang="en-US" smtClean="0"/>
              <a:pPr/>
              <a:t>‹#›</a:t>
            </a:fld>
            <a:endParaRPr lang="en-US"/>
          </a:p>
        </p:txBody>
      </p:sp>
    </p:spTree>
    <p:extLst>
      <p:ext uri="{BB962C8B-B14F-4D97-AF65-F5344CB8AC3E}">
        <p14:creationId xmlns:p14="http://schemas.microsoft.com/office/powerpoint/2010/main" val="13629096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8ED89BD2-8711-4E55-ABB5-29C1E186740A}" type="datetimeFigureOut">
              <a:rPr lang="en-US" smtClean="0"/>
              <a:pPr/>
              <a:t>2/29/2024</a:t>
            </a:fld>
            <a:endParaRPr lang="en-US"/>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967DE26C-328D-42C7-BD20-8C9B0D574CAD}" type="slidenum">
              <a:rPr lang="en-US" smtClean="0"/>
              <a:pPr/>
              <a:t>‹#›</a:t>
            </a:fld>
            <a:endParaRPr lang="en-US"/>
          </a:p>
        </p:txBody>
      </p:sp>
    </p:spTree>
    <p:extLst>
      <p:ext uri="{BB962C8B-B14F-4D97-AF65-F5344CB8AC3E}">
        <p14:creationId xmlns:p14="http://schemas.microsoft.com/office/powerpoint/2010/main" val="101321259"/>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 id="2147483708" r:id="rId12"/>
    <p:sldLayoutId id="2147483709" r:id="rId13"/>
    <p:sldLayoutId id="2147483710" r:id="rId14"/>
    <p:sldLayoutId id="2147483711" r:id="rId15"/>
    <p:sldLayoutId id="2147483712" r:id="rId16"/>
    <p:sldLayoutId id="2147483713" r:id="rId17"/>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openxmlformats.org/officeDocument/2006/relationships/hyperlink" Target="https://sr.wikipedia.org/wiki/Povreda" TargetMode="External"/><Relationship Id="rId13" Type="http://schemas.openxmlformats.org/officeDocument/2006/relationships/hyperlink" Target="https://sr.wikipedia.org/wiki/%D0%A5%D1%80%D0%B0%D0%BD%D0%B0" TargetMode="External"/><Relationship Id="rId3" Type="http://schemas.openxmlformats.org/officeDocument/2006/relationships/hyperlink" Target="https://sr.wikipedia.org/wiki/%D0%9F%D1%80%D0%B5%D0%B2%D0%B5%D0%BD%D1%82%D0%B8%D0%B2%D0%BD%D0%B0_%D0%B7%D0%B4%D1%80%D0%B0%D0%B2%D1%81%D1%82%D0%B2%D0%B5%D0%BD%D0%B0_%D0%B7%D0%B0%D1%88%D1%82%D0%B8%D1%82%D0%B0" TargetMode="External"/><Relationship Id="rId7" Type="http://schemas.openxmlformats.org/officeDocument/2006/relationships/hyperlink" Target="https://sr.wikipedia.org/wiki/%D0%9F%D0%BE%D1%80%D0%B5%D0%BC%D0%B5%D1%9B%D0%B0%D1%98" TargetMode="External"/><Relationship Id="rId12" Type="http://schemas.openxmlformats.org/officeDocument/2006/relationships/hyperlink" Target="https://sr.wikipedia.org/wiki/%D0%97%D0%BE%D0%BE%D0%BD%D0%BE%D0%B7%D0%B0" TargetMode="External"/><Relationship Id="rId2" Type="http://schemas.openxmlformats.org/officeDocument/2006/relationships/hyperlink" Target="https://sr.wikipedia.org/wiki/%D0%92%D0%B5%D1%82%D0%B5%D1%80%D0%B8%D0%BD%D0%B0%D1%80%D1%81%D0%BA%D0%B0_%D0%BC%D0%B5%D0%B4%D0%B8%D1%86%D0%B8%D0%BD%D0%B0" TargetMode="External"/><Relationship Id="rId16" Type="http://schemas.openxmlformats.org/officeDocument/2006/relationships/image" Target="../media/image16.jpg"/><Relationship Id="rId1" Type="http://schemas.openxmlformats.org/officeDocument/2006/relationships/slideLayout" Target="../slideLayouts/slideLayout2.xml"/><Relationship Id="rId6" Type="http://schemas.openxmlformats.org/officeDocument/2006/relationships/hyperlink" Target="https://sr.wikipedia.org/wiki/%D0%91%D0%BE%D0%BB%D0%B5%D1%81%D1%82" TargetMode="External"/><Relationship Id="rId11" Type="http://schemas.openxmlformats.org/officeDocument/2006/relationships/hyperlink" Target="https://sr.wikipedia.org/wiki/%D0%97%D0%B4%D1%80%D0%B0%D0%B2%D1%99%D0%B5" TargetMode="External"/><Relationship Id="rId5" Type="http://schemas.openxmlformats.org/officeDocument/2006/relationships/hyperlink" Target="https://sr.wikipedia.org/wiki/%D0%A2%D0%B5%D1%80%D0%B0%D0%BF%D0%B8%D1%98%D0%B0" TargetMode="External"/><Relationship Id="rId15" Type="http://schemas.openxmlformats.org/officeDocument/2006/relationships/image" Target="../media/image15.jpg"/><Relationship Id="rId10" Type="http://schemas.openxmlformats.org/officeDocument/2006/relationships/hyperlink" Target="https://sr.wikipedia.org/wiki/%D0%A7%D0%BE%D0%B2%D0%B5%D0%BA" TargetMode="External"/><Relationship Id="rId4" Type="http://schemas.openxmlformats.org/officeDocument/2006/relationships/hyperlink" Target="https://sr.wikipedia.org/wiki/%D0%94%D0%B8%D1%98%D0%B0%D0%B3%D0%BD%D0%BE%D1%81%D1%82%D0%B8%D0%BA%D0%B0" TargetMode="External"/><Relationship Id="rId9" Type="http://schemas.openxmlformats.org/officeDocument/2006/relationships/hyperlink" Target="https://sr.wikipedia.org/wiki/%D0%96%D0%B8%D0%B2%D0%BE%D1%82%D0%B8%D1%9A%D0%B5" TargetMode="External"/><Relationship Id="rId14" Type="http://schemas.openxmlformats.org/officeDocument/2006/relationships/hyperlink" Target="https://sr.wikipedia.org/wiki/%D0%95%D0%BF%D0%B8%D0%B4%D0%B5%D0%BC%D0%B8%D0%BE%D0%BB%D0%BE%D0%B3%D0%B8%D1%98%D0%B0" TargetMode="External"/></Relationships>
</file>

<file path=ppt/slides/_rels/slide11.xml.rels><?xml version="1.0" encoding="UTF-8" standalone="yes"?>
<Relationships xmlns="http://schemas.openxmlformats.org/package/2006/relationships"><Relationship Id="rId8" Type="http://schemas.openxmlformats.org/officeDocument/2006/relationships/hyperlink" Target="https://sr.wikipedia.org/wiki/%D0%A5%D1%83%D0%BC%D0%B0%D0%BD%D0%B0_%D0%B5%D0%BC%D0%B1%D1%80%D0%B8%D0%BE%D0%BB%D0%BE%D0%B3%D0%B8%D1%98%D0%B0" TargetMode="External"/><Relationship Id="rId3" Type="http://schemas.openxmlformats.org/officeDocument/2006/relationships/hyperlink" Target="https://sr.wikipedia.org/wiki/%D0%91%D0%B8%D0%BE%D0%BB%D0%BE%D0%B3%D0%B8%D1%98%D0%B0" TargetMode="External"/><Relationship Id="rId7" Type="http://schemas.openxmlformats.org/officeDocument/2006/relationships/hyperlink" Target="https://sr.wikipedia.org/wiki/%D0%9F%D0%BE%D1%80%D0%BE%D1%92%D0%B0%D1%98" TargetMode="External"/><Relationship Id="rId2" Type="http://schemas.openxmlformats.org/officeDocument/2006/relationships/hyperlink" Target="https://sr.wikipedia.org/wiki/%D0%95%D0%BC%D0%B1%D1%80%D0%B8%D0%BE%D0%BB%D0%BE%D0%B3%D0%B8%D1%98%D0%B0" TargetMode="External"/><Relationship Id="rId1" Type="http://schemas.openxmlformats.org/officeDocument/2006/relationships/slideLayout" Target="../slideLayouts/slideLayout2.xml"/><Relationship Id="rId6" Type="http://schemas.openxmlformats.org/officeDocument/2006/relationships/hyperlink" Target="https://sr.wikipedia.org/wiki/%D0%95%D0%BC%D0%B1%D1%80%D0%B8%D0%BE%D0%BD%D0%B0%D0%BB%D0%BD%D0%B8_%D0%BE%D0%BC%D0%BE%D1%82%D0%B0%D1%87" TargetMode="External"/><Relationship Id="rId11" Type="http://schemas.openxmlformats.org/officeDocument/2006/relationships/image" Target="../media/image17.png"/><Relationship Id="rId5" Type="http://schemas.openxmlformats.org/officeDocument/2006/relationships/hyperlink" Target="https://sr.wikipedia.org/wiki/%D0%9E%D0%BF%D0%BB%D0%BE%D1%92%D0%B5%D1%9A%D0%B5" TargetMode="External"/><Relationship Id="rId10" Type="http://schemas.openxmlformats.org/officeDocument/2006/relationships/hyperlink" Target="https://sr.wikipedia.org/w/index.php?title=%D0%9E%D0%BF%D0%BB%D0%BE%D1%92%D0%B5%D0%BD%D0%B0_%D1%98%D0%B0%D1%98%D0%BD%D0%B0_%D1%9B%D0%B5%D0%BB%D0%B8%D1%98%D0%B0&amp;action=edit&amp;redlink=1" TargetMode="External"/><Relationship Id="rId4" Type="http://schemas.openxmlformats.org/officeDocument/2006/relationships/hyperlink" Target="https://sr.wikipedia.org/wiki/%D0%9E%D0%BD%D1%82%D0%BE%D0%B3%D0%B5%D0%BD%D0%B5%D1%82%D1%81%D0%BA%D0%BE_%D1%80%D0%B0%D0%B7%D0%B2%D0%B8%D1%9B%D0%B5" TargetMode="External"/><Relationship Id="rId9" Type="http://schemas.openxmlformats.org/officeDocument/2006/relationships/hyperlink" Target="https://sr.wikipedia.org/wiki/%D0%A0%D0%BE%D1%92%D0%B5%D1%9A%D0%B5" TargetMode="External"/></Relationships>
</file>

<file path=ppt/slides/_rels/slide12.xml.rels><?xml version="1.0" encoding="UTF-8" standalone="yes"?>
<Relationships xmlns="http://schemas.openxmlformats.org/package/2006/relationships"><Relationship Id="rId3" Type="http://schemas.openxmlformats.org/officeDocument/2006/relationships/hyperlink" Target="https://sr.wikipedia.org/wiki/%D0%A5%D0%BE%D1%80%D0%BC%D0%BE%D0%BD" TargetMode="External"/><Relationship Id="rId2" Type="http://schemas.openxmlformats.org/officeDocument/2006/relationships/hyperlink" Target="https://sr.wikipedia.org/wiki/%D0%95%D0%BD%D0%B4%D0%BE%D0%BA%D1%80%D0%B8%D0%BD%D0%BE%D0%BB%D0%BE%D0%B3%D0%B8%D1%98%D0%B0" TargetMode="Externa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hyperlink" Target="https://sr.wikipedia.org/wiki/%D0%A5%D0%BE%D1%80%D0%BC%D0%BE%D0%BD%D0%B8" TargetMode="External"/><Relationship Id="rId4" Type="http://schemas.openxmlformats.org/officeDocument/2006/relationships/hyperlink" Target="https://sr.wikipedia.org/wiki/%D0%95%D0%BD%D0%B4%D0%BE%D0%BA%D1%80%D0%B8%D0%BD%D0%B8_%D1%81%D0%B8%D1%81%D1%82%D0%B5%D0%BC" TargetMode="External"/></Relationships>
</file>

<file path=ppt/slides/_rels/slide13.xml.rels><?xml version="1.0" encoding="UTF-8" standalone="yes"?>
<Relationships xmlns="http://schemas.openxmlformats.org/package/2006/relationships"><Relationship Id="rId8" Type="http://schemas.openxmlformats.org/officeDocument/2006/relationships/hyperlink" Target="https://sr.wikipedia.org/wiki/%D0%95%D0%BF%D0%B8%D0%B4%D0%B5%D0%BC%D0%B8%D0%BE%D0%BB%D0%BE%D0%B3%D0%B8%D1%98%D0%B0#cite_note-2" TargetMode="External"/><Relationship Id="rId3" Type="http://schemas.openxmlformats.org/officeDocument/2006/relationships/hyperlink" Target="https://sr.wikipedia.org/wiki/Nau%C4%8Dna_disciplina" TargetMode="External"/><Relationship Id="rId7" Type="http://schemas.openxmlformats.org/officeDocument/2006/relationships/hyperlink" Target="https://sr.wikipedia.org/wiki/%D0%95%D0%BF%D0%B8%D0%B4%D0%B5%D0%BC%D0%B8%D0%BE%D0%BB%D0%BE%D0%B3%D0%B8%D1%98%D0%B0#cite_note-1" TargetMode="External"/><Relationship Id="rId2" Type="http://schemas.openxmlformats.org/officeDocument/2006/relationships/hyperlink" Target="https://sr.wikipedia.org/wiki/%D0%95%D0%BF%D0%B8%D0%B4%D0%B5%D0%BC%D0%B8%D0%BE%D0%BB%D0%BE%D0%B3%D0%B8%D1%98%D0%B0" TargetMode="External"/><Relationship Id="rId1" Type="http://schemas.openxmlformats.org/officeDocument/2006/relationships/slideLayout" Target="../slideLayouts/slideLayout2.xml"/><Relationship Id="rId6" Type="http://schemas.openxmlformats.org/officeDocument/2006/relationships/hyperlink" Target="https://sr.wikipedia.org/wiki/%D0%94%D0%B5%D0%BC%D0%BE%D0%B3%D1%80%D0%B0%D1%84%D0%B8%D1%98%D0%B0" TargetMode="External"/><Relationship Id="rId5" Type="http://schemas.openxmlformats.org/officeDocument/2006/relationships/hyperlink" Target="https://sr.wikipedia.org/wiki/%D0%9F%D1%81%D0%B8%D1%85%D0%BE%D0%BB%D0%BE%D0%B3%D0%B8%D1%98%D0%B0" TargetMode="External"/><Relationship Id="rId4" Type="http://schemas.openxmlformats.org/officeDocument/2006/relationships/hyperlink" Target="https://sr.wikipedia.org/wiki/%D0%91%D0%BE%D0%BB%D0%B5%D1%81%D1%82" TargetMode="External"/></Relationships>
</file>

<file path=ppt/slides/_rels/slide14.xml.rels><?xml version="1.0" encoding="UTF-8" standalone="yes"?>
<Relationships xmlns="http://schemas.openxmlformats.org/package/2006/relationships"><Relationship Id="rId8" Type="http://schemas.openxmlformats.org/officeDocument/2006/relationships/hyperlink" Target="https://sr.wikipedia.org/wiki/%D0%9D%D0%B0%D1%83%D0%BA%D0%B0" TargetMode="External"/><Relationship Id="rId13" Type="http://schemas.openxmlformats.org/officeDocument/2006/relationships/image" Target="../media/image19.jpg"/><Relationship Id="rId3" Type="http://schemas.openxmlformats.org/officeDocument/2006/relationships/hyperlink" Target="https://sr.wikipedia.org/wiki/%D0%89%D1%83%D0%B4%D1%81%D0%BA%D0%B0_%D0%B3%D0%B5%D0%BD%D0%B5%D1%82%D0%B8%D0%BA%D0%B0" TargetMode="External"/><Relationship Id="rId7" Type="http://schemas.openxmlformats.org/officeDocument/2006/relationships/hyperlink" Target="https://sr.wikipedia.org/wiki/%D0%91%D0%B8%D0%BE%D0%BB%D0%BE%D0%B3%D0%B8%D1%98%D0%B0" TargetMode="External"/><Relationship Id="rId12" Type="http://schemas.openxmlformats.org/officeDocument/2006/relationships/hyperlink" Target="https://sr.wikipedia.org/wiki/1905" TargetMode="External"/><Relationship Id="rId2" Type="http://schemas.openxmlformats.org/officeDocument/2006/relationships/hyperlink" Target="https://sr.wikipedia.org/wiki/%D0%93%D0%B5%D0%BD%D0%B5%D1%82%D0%B8%D0%BA%D0%B0" TargetMode="External"/><Relationship Id="rId1" Type="http://schemas.openxmlformats.org/officeDocument/2006/relationships/slideLayout" Target="../slideLayouts/slideLayout2.xml"/><Relationship Id="rId6" Type="http://schemas.openxmlformats.org/officeDocument/2006/relationships/hyperlink" Target="https://sr.wikipedia.org/wiki/%D0%93%D1%80%D1%87%D0%BA%D0%B8_%D1%98%D0%B5%D0%B7%D0%B8%D0%BA" TargetMode="External"/><Relationship Id="rId11" Type="http://schemas.openxmlformats.org/officeDocument/2006/relationships/hyperlink" Target="https://sr.wikipedia.org/w/index.php?title=%D0%90%D0%B4%D0%B0%D0%BC_%D0%A1%D0%B5%D0%B4%D0%B2%D0%B8%D0%BA&amp;action=edit&amp;redlink=1" TargetMode="External"/><Relationship Id="rId5" Type="http://schemas.openxmlformats.org/officeDocument/2006/relationships/hyperlink" Target="https://sr.wikipedia.org/w/index.php?title=%D0%9D%D0%B0%D1%81%D1%99%D0%B5%D1%92%D0%B8%D0%B2%D0%B0%D1%9A%D0%B5_(%D0%B1%D0%B8%D0%BE%D0%BB%D0%BE%D0%B3%D0%B8%D1%98%D0%B0)&amp;action=edit&amp;redlink=1" TargetMode="External"/><Relationship Id="rId10" Type="http://schemas.openxmlformats.org/officeDocument/2006/relationships/hyperlink" Target="https://sr.wikipedia.org/w/index.php?title=%D0%92%D0%B8%D0%BB%D0%B8%D1%98%D0%B0%D0%BC_%D0%91%D0%B5%D1%98%D1%82%D1%81%D0%BE%D0%BD&amp;action=edit&amp;redlink=1" TargetMode="External"/><Relationship Id="rId4" Type="http://schemas.openxmlformats.org/officeDocument/2006/relationships/hyperlink" Target="https://sr.wikipedia.org/wiki/%D0%93%D0%B5%D0%BD" TargetMode="External"/><Relationship Id="rId9" Type="http://schemas.openxmlformats.org/officeDocument/2006/relationships/hyperlink" Target="https://sr.wikipedia.org/wiki/%D0%9E%D1%80%D0%B3%D0%B0%D0%BD%D0%B8%D0%B7%D0%B0%D0%BC" TargetMode="External"/></Relationships>
</file>

<file path=ppt/slides/_rels/slide15.xml.rels><?xml version="1.0" encoding="UTF-8" standalone="yes"?>
<Relationships xmlns="http://schemas.openxmlformats.org/package/2006/relationships"><Relationship Id="rId8" Type="http://schemas.openxmlformats.org/officeDocument/2006/relationships/hyperlink" Target="https://sr.wikipedia.org/wiki/Hipersenzitivnost" TargetMode="External"/><Relationship Id="rId13" Type="http://schemas.openxmlformats.org/officeDocument/2006/relationships/hyperlink" Target="https://sr.wikipedia.org/wiki/In_vivo" TargetMode="External"/><Relationship Id="rId3" Type="http://schemas.openxmlformats.org/officeDocument/2006/relationships/hyperlink" Target="https://sr.wikipedia.org/w/index.php?title=%D0%98%D0%BC%D1%83%D0%BD%D0%BE%D1%85%D0%B5%D0%BC%D0%B0%D1%82%D0%BE%D0%BB%D0%BE%D0%B3%D0%B8%D1%98%D0%B0&amp;action=edit&amp;redlink=1" TargetMode="External"/><Relationship Id="rId7" Type="http://schemas.openxmlformats.org/officeDocument/2006/relationships/hyperlink" Target="https://sr.wikipedia.org/wiki/Autoimune_bolesti" TargetMode="External"/><Relationship Id="rId12" Type="http://schemas.openxmlformats.org/officeDocument/2006/relationships/hyperlink" Target="https://sr.wikipedia.org/w/index.php?title=In_situ&amp;action=edit&amp;redlink=1" TargetMode="External"/><Relationship Id="rId2" Type="http://schemas.openxmlformats.org/officeDocument/2006/relationships/hyperlink" Target="https://sr.wikipedia.org/wiki/%D0%98%D0%BC%D1%83%D0%BD%D0%BE%D0%BB%D0%BE%D0%B3%D0%B8%D1%98%D0%B0" TargetMode="External"/><Relationship Id="rId1" Type="http://schemas.openxmlformats.org/officeDocument/2006/relationships/slideLayout" Target="../slideLayouts/slideLayout2.xml"/><Relationship Id="rId6" Type="http://schemas.openxmlformats.org/officeDocument/2006/relationships/hyperlink" Target="https://sr.wikipedia.org/wiki/Physiology" TargetMode="External"/><Relationship Id="rId11" Type="http://schemas.openxmlformats.org/officeDocument/2006/relationships/hyperlink" Target="https://sr.wikipedia.org/wiki/In_vitro" TargetMode="External"/><Relationship Id="rId5" Type="http://schemas.openxmlformats.org/officeDocument/2006/relationships/hyperlink" Target="https://sr.wikipedia.org/wiki/Adaptivni_imunski_sistem" TargetMode="External"/><Relationship Id="rId10" Type="http://schemas.openxmlformats.org/officeDocument/2006/relationships/hyperlink" Target="https://sr.wikipedia.org/w/index.php?title=Transplant_rejection&amp;action=edit&amp;redlink=1" TargetMode="External"/><Relationship Id="rId4" Type="http://schemas.openxmlformats.org/officeDocument/2006/relationships/hyperlink" Target="https://sr.wikipedia.org/wiki/%D0%98%D0%BC%D1%83%D0%BD%D1%81%D0%BA%D0%B8_%D1%81%D0%B8%D1%81%D1%82%D0%B5%D0%BC" TargetMode="External"/><Relationship Id="rId9" Type="http://schemas.openxmlformats.org/officeDocument/2006/relationships/hyperlink" Target="https://sr.wikipedia.org/wiki/Imunodeficijencija" TargetMode="External"/><Relationship Id="rId14" Type="http://schemas.openxmlformats.org/officeDocument/2006/relationships/image" Target="../media/image20.jpg"/></Relationships>
</file>

<file path=ppt/slides/_rels/slide16.xml.rels><?xml version="1.0" encoding="UTF-8" standalone="yes"?>
<Relationships xmlns="http://schemas.openxmlformats.org/package/2006/relationships"><Relationship Id="rId2" Type="http://schemas.openxmlformats.org/officeDocument/2006/relationships/hyperlink" Target="https://sr.wikipedia.org/w/index.php?title=%D0%9C%D0%B5%D0%B4%D0%B8%D1%86%D0%B8%D0%BD%D1%81%D0%BA%D0%B0_%D1%84%D0%B8%D0%B7%D0%B8%D0%BA%D0%B0&amp;action=edit&amp;redlink=1"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8" Type="http://schemas.openxmlformats.org/officeDocument/2006/relationships/hyperlink" Target="https://sr.wikipedia.org/wiki/%D0%A4%D0%B0%D1%80%D0%BC%D0%B0%D0%BA%D0%BE%D0%BB%D0%BE%D0%B3%D0%B8%D1%98%D0%B0" TargetMode="External"/><Relationship Id="rId3" Type="http://schemas.openxmlformats.org/officeDocument/2006/relationships/hyperlink" Target="https://sr.wikipedia.org/wiki/Dizajn_leka" TargetMode="External"/><Relationship Id="rId7" Type="http://schemas.openxmlformats.org/officeDocument/2006/relationships/hyperlink" Target="https://sr.wikipedia.org/wiki/%D0%A5%D0%B5%D0%BC%D0%B8%D1%98%D0%B0" TargetMode="External"/><Relationship Id="rId2" Type="http://schemas.openxmlformats.org/officeDocument/2006/relationships/hyperlink" Target="https://sr.wikipedia.org/wiki/Medicinska_hemija" TargetMode="External"/><Relationship Id="rId1" Type="http://schemas.openxmlformats.org/officeDocument/2006/relationships/slideLayout" Target="../slideLayouts/slideLayout2.xml"/><Relationship Id="rId6" Type="http://schemas.openxmlformats.org/officeDocument/2006/relationships/hyperlink" Target="https://sr.wikipedia.org/wiki/%D0%9B%D0%B5%D0%BA" TargetMode="External"/><Relationship Id="rId11" Type="http://schemas.openxmlformats.org/officeDocument/2006/relationships/image" Target="../media/image22.jpg"/><Relationship Id="rId5" Type="http://schemas.openxmlformats.org/officeDocument/2006/relationships/hyperlink" Target="https://sr.wikipedia.org/wiki/%D0%A4%D0%B0%D1%80%D0%BC%D0%B0%D1%86%D0%B8%D1%98%D0%B0" TargetMode="External"/><Relationship Id="rId10" Type="http://schemas.openxmlformats.org/officeDocument/2006/relationships/image" Target="../media/image21.png"/><Relationship Id="rId4" Type="http://schemas.openxmlformats.org/officeDocument/2006/relationships/hyperlink" Target="https://sr.wikipedia.org/wiki/Organska_sinteza" TargetMode="External"/><Relationship Id="rId9" Type="http://schemas.openxmlformats.org/officeDocument/2006/relationships/hyperlink" Target="https://sr.wikipedia.org/wiki/%D0%91%D0%B8%D0%BE%D0%BB%D0%BE%D0%B3%D0%B8%D1%98%D0%B0" TargetMode="External"/></Relationships>
</file>

<file path=ppt/slides/_rels/slide18.xml.rels><?xml version="1.0" encoding="UTF-8" standalone="yes"?>
<Relationships xmlns="http://schemas.openxmlformats.org/package/2006/relationships"><Relationship Id="rId8" Type="http://schemas.openxmlformats.org/officeDocument/2006/relationships/hyperlink" Target="https://sr.wikipedia.org/wiki/%D0%93%D1%80%D1%87%D0%BA%D0%B8_%D1%98%D0%B5%D0%B7%D0%B8%D0%BA" TargetMode="External"/><Relationship Id="rId13" Type="http://schemas.openxmlformats.org/officeDocument/2006/relationships/hyperlink" Target="https://sr.wikipedia.org/wiki/Bakteriologija" TargetMode="External"/><Relationship Id="rId3" Type="http://schemas.openxmlformats.org/officeDocument/2006/relationships/hyperlink" Target="https://sr.wikipedia.org/w/index.php?title=%D0%9C%D0%B5%D0%B4%D0%B8%D1%86%D0%B8%D0%BD%D1%81%D0%BA%D0%B0_%D0%BC%D0%B8%D0%BA%D1%80%D0%BE%D0%B1%D0%B8%D0%BE%D0%BB%D0%BE%D0%B3%D0%B8%D1%98%D0%B0&amp;action=edit&amp;redlink=1" TargetMode="External"/><Relationship Id="rId7" Type="http://schemas.openxmlformats.org/officeDocument/2006/relationships/hyperlink" Target="https://sr.wikipedia.org/wiki/%D0%92%D0%B8%D1%80%D1%83%D1%81" TargetMode="External"/><Relationship Id="rId12" Type="http://schemas.openxmlformats.org/officeDocument/2006/relationships/hyperlink" Target="https://sr.wikipedia.org/wiki/%D0%9C%D0%B8%D0%BA%D0%BE%D0%BB%D0%BE%D0%B3%D0%B8%D1%98%D0%B0" TargetMode="External"/><Relationship Id="rId2" Type="http://schemas.openxmlformats.org/officeDocument/2006/relationships/hyperlink" Target="https://sr.wikipedia.org/wiki/%D0%9C%D0%B8%D0%BA%D1%80%D0%BE%D0%B1%D0%B8%D0%BE%D0%BB%D0%BE%D0%B3%D0%B8%D1%98%D0%B0" TargetMode="External"/><Relationship Id="rId1" Type="http://schemas.openxmlformats.org/officeDocument/2006/relationships/slideLayout" Target="../slideLayouts/slideLayout2.xml"/><Relationship Id="rId6" Type="http://schemas.openxmlformats.org/officeDocument/2006/relationships/hyperlink" Target="https://sr.wikipedia.org/wiki/%D0%91%D0%B0%D0%BA%D1%82%D0%B5%D1%80%D0%B8%D1%98%D0%B5" TargetMode="External"/><Relationship Id="rId11" Type="http://schemas.openxmlformats.org/officeDocument/2006/relationships/hyperlink" Target="https://sr.wikipedia.org/wiki/%D0%9F%D0%B0%D1%80%D0%B0%D0%B7%D0%B8%D1%82%D0%BE%D0%BB%D0%BE%D0%B3%D0%B8%D1%98%D0%B0" TargetMode="External"/><Relationship Id="rId5" Type="http://schemas.openxmlformats.org/officeDocument/2006/relationships/hyperlink" Target="https://sr.wikipedia.org/wiki/%D0%9F%D1%80%D0%B0%D0%B6%D0%B8%D0%B2%D0%BE%D1%82%D0%B8%D1%9A%D0%B5" TargetMode="External"/><Relationship Id="rId10" Type="http://schemas.openxmlformats.org/officeDocument/2006/relationships/hyperlink" Target="https://sr.wikipedia.org/wiki/%D0%92%D0%B8%D1%80%D1%83%D1%81%D0%BE%D0%BB%D0%BE%D0%B3%D0%B8%D1%98%D0%B0" TargetMode="External"/><Relationship Id="rId4" Type="http://schemas.openxmlformats.org/officeDocument/2006/relationships/hyperlink" Target="https://sr.wikipedia.org/wiki/Mikroorganizmi" TargetMode="External"/><Relationship Id="rId9" Type="http://schemas.openxmlformats.org/officeDocument/2006/relationships/hyperlink" Target="https://sr.wikipedia.org/wiki/Mikroorganizam" TargetMode="External"/><Relationship Id="rId14" Type="http://schemas.openxmlformats.org/officeDocument/2006/relationships/image" Target="../media/image23.jpg"/></Relationships>
</file>

<file path=ppt/slides/_rels/slide19.xml.rels><?xml version="1.0" encoding="UTF-8" standalone="yes"?>
<Relationships xmlns="http://schemas.openxmlformats.org/package/2006/relationships"><Relationship Id="rId8" Type="http://schemas.openxmlformats.org/officeDocument/2006/relationships/hyperlink" Target="https://sr.wikipedia.org/wiki/%D0%93%D0%B5%D0%BD%D0%B5%D1%82%D0%B8%D0%BA%D0%B0" TargetMode="External"/><Relationship Id="rId13" Type="http://schemas.openxmlformats.org/officeDocument/2006/relationships/hyperlink" Target="https://sr.wikipedia.org/wiki/%D0%A1%D0%B8%D0%BD%D1%82%D0%B5%D0%B7%D0%B0_%D0%BF%D1%80%D0%BE%D1%82%D0%B5%D0%B8%D0%BD%D0%B0" TargetMode="External"/><Relationship Id="rId3" Type="http://schemas.openxmlformats.org/officeDocument/2006/relationships/hyperlink" Target="https://sr.wikipedia.org/wiki/%D0%A0%D0%B5%D0%BF%D0%BB%D0%B8%D0%BA%D0%B0%D1%86%D0%B8%D1%98%D0%B0_%D0%94%D0%9D%D0%9A" TargetMode="External"/><Relationship Id="rId7" Type="http://schemas.openxmlformats.org/officeDocument/2006/relationships/hyperlink" Target="https://sr.wikipedia.org/wiki/%D0%A5%D0%B5%D0%BC%D0%B8%D1%98%D0%B0" TargetMode="External"/><Relationship Id="rId12" Type="http://schemas.openxmlformats.org/officeDocument/2006/relationships/hyperlink" Target="https://sr.wikipedia.org/wiki/%D0%9F%D1%80%D0%BE%D1%82%D0%B5%D0%B8%D0%BD" TargetMode="External"/><Relationship Id="rId2" Type="http://schemas.openxmlformats.org/officeDocument/2006/relationships/hyperlink" Target="https://sr.wikipedia.org/wiki/%D0%9C%D0%BE%D0%BB%D0%B5%D0%BA%D1%83%D0%BB%D0%B0%D1%80%D0%BD%D0%B0_%D0%B1%D0%B8%D0%BE%D0%BB%D0%BE%D0%B3%D0%B8%D1%98%D0%B0" TargetMode="External"/><Relationship Id="rId1" Type="http://schemas.openxmlformats.org/officeDocument/2006/relationships/slideLayout" Target="../slideLayouts/slideLayout2.xml"/><Relationship Id="rId6" Type="http://schemas.openxmlformats.org/officeDocument/2006/relationships/hyperlink" Target="https://sr.wikipedia.org/wiki/%D0%91%D0%B8%D0%BE%D0%BB%D0%BE%D0%B3%D0%B8%D1%98%D0%B0" TargetMode="External"/><Relationship Id="rId11" Type="http://schemas.openxmlformats.org/officeDocument/2006/relationships/hyperlink" Target="https://sr.wikipedia.org/wiki/%D0%A0%D0%B8%D0%B1%D0%BE%D0%BD%D1%83%D0%BA%D0%BB%D0%B5%D0%B8%D0%BD%D1%81%D0%BA%D0%B0_%D0%BA%D0%B8%D1%81%D0%B5%D0%BB%D0%B8%D0%BD%D0%B0" TargetMode="External"/><Relationship Id="rId5" Type="http://schemas.openxmlformats.org/officeDocument/2006/relationships/hyperlink" Target="https://sr.wikipedia.org/wiki/Translacija_(biologija)" TargetMode="External"/><Relationship Id="rId10" Type="http://schemas.openxmlformats.org/officeDocument/2006/relationships/hyperlink" Target="https://sr.wikipedia.org/wiki/%D0%94%D0%B5%D0%B7%D0%BE%D0%BA%D1%81%D0%B8%D1%80%D0%B8%D0%B1%D0%BE%D0%BD%D1%83%D0%BA%D0%BB%D0%B5%D0%B8%D0%BD%D1%81%D0%BA%D0%B0_%D0%BA%D0%B8%D1%81%D0%B5%D0%BB%D0%B8%D0%BD%D0%B0" TargetMode="External"/><Relationship Id="rId4" Type="http://schemas.openxmlformats.org/officeDocument/2006/relationships/hyperlink" Target="https://sr.wikipedia.org/wiki/%D0%A2%D1%80%D0%B0%D0%BD%D1%81%D0%BA%D1%80%D0%B8%D0%BF%D1%86%D0%B8%D1%98%D0%B0_(%D0%B3%D0%B5%D0%BD%D0%B5%D1%82%D0%B8%D0%BA%D0%B0)" TargetMode="External"/><Relationship Id="rId9" Type="http://schemas.openxmlformats.org/officeDocument/2006/relationships/hyperlink" Target="https://sr.wikipedia.org/wiki/%D0%91%D0%B8%D0%BE%D1%85%D0%B5%D0%BC%D0%B8%D1%98%D0%B0" TargetMode="External"/><Relationship Id="rId14" Type="http://schemas.openxmlformats.org/officeDocument/2006/relationships/image" Target="../media/image2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hyperlink" Target="https://sr.wikipedia.org/wiki/%D0%9D%D0%B5%D1%83%D1%80%D0%BE%D0%B0%D0%BD%D0%B0%D1%82%D0%BE%D0%BC%D0%B8%D1%98%D0%B0" TargetMode="External"/><Relationship Id="rId13" Type="http://schemas.openxmlformats.org/officeDocument/2006/relationships/hyperlink" Target="https://sr.wikipedia.org/wiki/%D0%91%D0%B8%D0%BE%D1%85%D0%B5%D0%BC%D0%B8%D1%98%D0%B0" TargetMode="External"/><Relationship Id="rId3" Type="http://schemas.openxmlformats.org/officeDocument/2006/relationships/hyperlink" Target="https://sr.wikipedia.org/wiki/%D0%9D%D0%B5%D1%80%D0%B2%D0%BD%D0%B8_%D1%81%D0%B8%D1%81%D1%82%D0%B5%D0%BC" TargetMode="External"/><Relationship Id="rId7" Type="http://schemas.openxmlformats.org/officeDocument/2006/relationships/hyperlink" Target="https://sr.wikipedia.org/wiki/%D0%9D%D0%B0%D1%83%D0%BA%D0%B0" TargetMode="External"/><Relationship Id="rId12" Type="http://schemas.openxmlformats.org/officeDocument/2006/relationships/hyperlink" Target="https://sr.wikipedia.org/wiki/%D0%9E%D0%BD%D1%82%D0%BE%D0%B3%D0%B5%D0%BD%D0%B5%D1%82%D1%81%D0%BA%D0%BE_%D1%80%D0%B0%D0%B7%D0%B2%D0%B8%D1%9B%D0%B5" TargetMode="External"/><Relationship Id="rId17" Type="http://schemas.openxmlformats.org/officeDocument/2006/relationships/image" Target="../media/image25.gif"/><Relationship Id="rId2" Type="http://schemas.openxmlformats.org/officeDocument/2006/relationships/hyperlink" Target="https://sr.wikipedia.org/wiki/%D0%9D%D0%B5%D1%83%D1%80%D0%BE%D0%BD%D0%B0%D1%83%D0%BA%D0%B5" TargetMode="External"/><Relationship Id="rId16" Type="http://schemas.openxmlformats.org/officeDocument/2006/relationships/hyperlink" Target="https://sr.wikipedia.org/wiki/%D0%9F%D0%B0%D1%82%D0%BE%D0%BB%D0%BE%D0%B3%D0%B8%D1%98%D0%B0" TargetMode="External"/><Relationship Id="rId1" Type="http://schemas.openxmlformats.org/officeDocument/2006/relationships/slideLayout" Target="../slideLayouts/slideLayout2.xml"/><Relationship Id="rId6" Type="http://schemas.openxmlformats.org/officeDocument/2006/relationships/hyperlink" Target="https://sr.wikipedia.org/wiki/%D0%9F%D1%81%D0%B8%D1%85%D0%B8%D1%98%D0%B0%D1%82%D1%80%D0%B8%D1%98%D0%B0" TargetMode="External"/><Relationship Id="rId11" Type="http://schemas.openxmlformats.org/officeDocument/2006/relationships/hyperlink" Target="https://sr.wikipedia.org/wiki/%D0%95%D0%B2%D0%BE%D0%BB%D1%83%D1%86%D0%B8%D1%98%D0%B0_(%D0%B1%D0%B8%D0%BE%D0%BB%D0%BE%D0%B3%D0%B8%D1%98%D0%B0)" TargetMode="External"/><Relationship Id="rId5" Type="http://schemas.openxmlformats.org/officeDocument/2006/relationships/hyperlink" Target="https://sr.wikipedia.org/wiki/%D0%9D%D0%B5%D1%83%D1%80%D0%BE%D1%85%D0%B8%D1%80%D1%83%D1%80%D0%B3%D0%B8%D1%98%D0%B0" TargetMode="External"/><Relationship Id="rId15" Type="http://schemas.openxmlformats.org/officeDocument/2006/relationships/hyperlink" Target="https://sr.wikipedia.org/wiki/%D0%A4%D0%B0%D1%80%D0%BC%D0%B0%D0%BA%D0%BE%D0%BB%D0%BE%D0%B3%D0%B8%D1%98%D0%B0" TargetMode="External"/><Relationship Id="rId10" Type="http://schemas.openxmlformats.org/officeDocument/2006/relationships/hyperlink" Target="https://sr.wikipedia.org/wiki/%D0%93%D0%B5%D0%BD%D0%B5%D1%82%D0%B8%D0%BA%D0%B0" TargetMode="External"/><Relationship Id="rId4" Type="http://schemas.openxmlformats.org/officeDocument/2006/relationships/hyperlink" Target="https://sr.wikipedia.org/wiki/%D0%9D%D0%B5%D1%83%D1%80%D0%BE%D0%BB%D0%BE%D0%B3%D0%B8%D1%98%D0%B0" TargetMode="External"/><Relationship Id="rId9" Type="http://schemas.openxmlformats.org/officeDocument/2006/relationships/hyperlink" Target="https://sr.wikipedia.org/w/index.php?title=%D0%91%D0%B8%D1%85%D0%B5%D1%98%D0%B2%D0%B8%D0%BE%D1%80%D0%B8%D1%81%D1%82%D0%B8%D1%87%D0%BA%D0%B0_%D0%BD%D0%B5%D1%83%D1%80%D0%BE%D0%BD%D0%B0%D1%83%D0%BA%D0%B0&amp;action=edit&amp;redlink=1" TargetMode="External"/><Relationship Id="rId14" Type="http://schemas.openxmlformats.org/officeDocument/2006/relationships/hyperlink" Target="https://sr.wikipedia.org/wiki/%D0%A4%D0%B8%D0%B7%D0%B8%D0%BE%D0%BB%D0%BE%D0%B3%D0%B8%D1%98%D0%B0" TargetMode="External"/></Relationships>
</file>

<file path=ppt/slides/_rels/slide21.xml.rels><?xml version="1.0" encoding="UTF-8" standalone="yes"?>
<Relationships xmlns="http://schemas.openxmlformats.org/package/2006/relationships"><Relationship Id="rId8" Type="http://schemas.openxmlformats.org/officeDocument/2006/relationships/hyperlink" Target="https://sr.wikipedia.org/wiki/%D0%A5%D1%80%D0%B0%D0%BD%D0%B0" TargetMode="External"/><Relationship Id="rId3" Type="http://schemas.openxmlformats.org/officeDocument/2006/relationships/hyperlink" Target="https://sr.wikipedia.org/w/index.php?title=%D0%94%D0%B8%D1%98%D0%B5%D1%82%D0%B5%D1%82%D0%B8%D0%BA%D0%B0&amp;action=edit&amp;redlink=1" TargetMode="External"/><Relationship Id="rId7" Type="http://schemas.openxmlformats.org/officeDocument/2006/relationships/hyperlink" Target="https://sr.wikipedia.org/wiki/%D0%9D%D0%B0%D1%83%D0%BA%D0%B0" TargetMode="External"/><Relationship Id="rId12" Type="http://schemas.openxmlformats.org/officeDocument/2006/relationships/image" Target="../media/image26.jpg"/><Relationship Id="rId2" Type="http://schemas.openxmlformats.org/officeDocument/2006/relationships/hyperlink" Target="https://sr.wikipedia.org/wiki/%D0%98%D1%81%D1%85%D1%80%D0%B0%D0%BD%D0%B0" TargetMode="External"/><Relationship Id="rId1" Type="http://schemas.openxmlformats.org/officeDocument/2006/relationships/slideLayout" Target="../slideLayouts/slideLayout2.xml"/><Relationship Id="rId6" Type="http://schemas.openxmlformats.org/officeDocument/2006/relationships/hyperlink" Target="https://sr.wikipedia.org/wiki/%D0%9D%D0%B5%D1%83%D1%85%D1%80%D0%B0%D1%9A%D0%B5%D0%BD%D0%BE%D1%81%D1%82" TargetMode="External"/><Relationship Id="rId11" Type="http://schemas.openxmlformats.org/officeDocument/2006/relationships/hyperlink" Target="https://sr.wikipedia.org/wiki/%D0%91%D0%BE%D0%BB%D0%B5%D1%81%D1%82" TargetMode="External"/><Relationship Id="rId5" Type="http://schemas.openxmlformats.org/officeDocument/2006/relationships/hyperlink" Target="https://sr.wikipedia.org/wiki/Kardiovaskularne_bolesti" TargetMode="External"/><Relationship Id="rId10" Type="http://schemas.openxmlformats.org/officeDocument/2006/relationships/hyperlink" Target="https://sr.wikipedia.org/wiki/%D0%97%D0%B4%D1%80%D0%B0%D0%B2%D1%99%D0%B5" TargetMode="External"/><Relationship Id="rId4" Type="http://schemas.openxmlformats.org/officeDocument/2006/relationships/hyperlink" Target="https://sr.wikipedia.org/wiki/%D0%A8%D0%B5%D1%9B%D0%B5%D1%80%D0%BD%D0%B0_%D0%B1%D0%BE%D0%BB%D0%B5%D1%81%D1%82" TargetMode="External"/><Relationship Id="rId9" Type="http://schemas.openxmlformats.org/officeDocument/2006/relationships/hyperlink" Target="https://sr.wikipedia.org/wiki/%D0%A2%D0%B5%D1%87%D0%BD%D0%BE%D1%81%D1%82" TargetMode="External"/></Relationships>
</file>

<file path=ppt/slides/_rels/slide22.xml.rels><?xml version="1.0" encoding="UTF-8" standalone="yes"?>
<Relationships xmlns="http://schemas.openxmlformats.org/package/2006/relationships"><Relationship Id="rId3" Type="http://schemas.openxmlformats.org/officeDocument/2006/relationships/hyperlink" Target="https://sr.wikipedia.org/wiki/%D0%9D%D0%B0%D1%83%D0%BA%D0%B0" TargetMode="External"/><Relationship Id="rId7" Type="http://schemas.openxmlformats.org/officeDocument/2006/relationships/hyperlink" Target="https://sr.wikipedia.org/wiki/%D0%A1%D1%82%D1%80%D1%83%D0%BA%D1%82%D1%83%D1%80%D0%B0" TargetMode="External"/><Relationship Id="rId2" Type="http://schemas.openxmlformats.org/officeDocument/2006/relationships/hyperlink" Target="https://sr.wikipedia.org/wiki/%D0%9F%D0%B0%D1%82%D0%BE%D0%BB%D0%BE%D0%B3%D0%B8%D1%98%D0%B0" TargetMode="External"/><Relationship Id="rId1" Type="http://schemas.openxmlformats.org/officeDocument/2006/relationships/slideLayout" Target="../slideLayouts/slideLayout2.xml"/><Relationship Id="rId6" Type="http://schemas.openxmlformats.org/officeDocument/2006/relationships/hyperlink" Target="https://sr.wikipedia.org/wiki/%D0%94%D1%80%D1%83%D1%88%D1%82%D0%B2%D0%BE" TargetMode="External"/><Relationship Id="rId5" Type="http://schemas.openxmlformats.org/officeDocument/2006/relationships/hyperlink" Target="https://sr.wikipedia.org/wiki/Povreda" TargetMode="External"/><Relationship Id="rId4" Type="http://schemas.openxmlformats.org/officeDocument/2006/relationships/hyperlink" Target="https://sr.wikipedia.org/wiki/%D0%91%D0%BE%D0%BB%D0%B5%D1%81%D1%82" TargetMode="External"/></Relationships>
</file>

<file path=ppt/slides/_rels/slide23.xml.rels><?xml version="1.0" encoding="UTF-8" standalone="yes"?>
<Relationships xmlns="http://schemas.openxmlformats.org/package/2006/relationships"><Relationship Id="rId3" Type="http://schemas.openxmlformats.org/officeDocument/2006/relationships/hyperlink" Target="https://sr.wikipedia.org/wiki/%D0%88%D0%BE%D0%BD%D0%B8%D0%B7%D1%83%D1%98%D1%83%D1%9B%D0%B5_%D0%B7%D1%80%D0%B0%D1%87%D0%B5%D1%9A%D0%B5" TargetMode="External"/><Relationship Id="rId2" Type="http://schemas.openxmlformats.org/officeDocument/2006/relationships/hyperlink" Target="https://sr.wikipedia.org/w/index.php?title=%D0%A0%D0%B0%D0%B4%D0%B8%D0%BE%D0%B1%D0%B8%D0%BE%D0%BB%D0%BE%D0%B3%D0%B8%D1%98%D0%B0&amp;action=edit&amp;redlink=1" TargetMode="External"/><Relationship Id="rId1" Type="http://schemas.openxmlformats.org/officeDocument/2006/relationships/slideLayout" Target="../slideLayouts/slideLayout2.xml"/><Relationship Id="rId4" Type="http://schemas.openxmlformats.org/officeDocument/2006/relationships/image" Target="../media/image27.GIF"/></Relationships>
</file>

<file path=ppt/slides/_rels/slide24.xml.rels><?xml version="1.0" encoding="UTF-8" standalone="yes"?>
<Relationships xmlns="http://schemas.openxmlformats.org/package/2006/relationships"><Relationship Id="rId3" Type="http://schemas.openxmlformats.org/officeDocument/2006/relationships/hyperlink" Target="https://sr.wikipedia.org/wiki/%D0%9E%D1%82%D1%80%D0%BE%D0%B2" TargetMode="External"/><Relationship Id="rId2" Type="http://schemas.openxmlformats.org/officeDocument/2006/relationships/hyperlink" Target="https://sr.wikipedia.org/wiki/%D0%A2%D0%BE%D0%BA%D1%81%D0%B8%D0%BA%D0%BE%D0%BB%D0%BE%D0%B3%D0%B8%D1%98%D0%B0" TargetMode="External"/><Relationship Id="rId1" Type="http://schemas.openxmlformats.org/officeDocument/2006/relationships/slideLayout" Target="../slideLayouts/slideLayout2.xml"/><Relationship Id="rId5" Type="http://schemas.openxmlformats.org/officeDocument/2006/relationships/image" Target="../media/image28.jpg"/><Relationship Id="rId4" Type="http://schemas.openxmlformats.org/officeDocument/2006/relationships/hyperlink" Target="https://sr.wikipedia.org/wiki/%D0%93%D1%80%D1%87%D0%BA%D0%B8_%D1%98%D0%B5%D0%B7%D0%B8%D0%BA" TargetMode="External"/></Relationships>
</file>

<file path=ppt/slides/_rels/slide25.xml.rels><?xml version="1.0" encoding="UTF-8" standalone="yes"?>
<Relationships xmlns="http://schemas.openxmlformats.org/package/2006/relationships"><Relationship Id="rId8" Type="http://schemas.openxmlformats.org/officeDocument/2006/relationships/hyperlink" Target="https://sr.wikipedia.org/w/index.php?title=Pharmaceutical_sciences&amp;action=edit&amp;redlink=1" TargetMode="External"/><Relationship Id="rId13" Type="http://schemas.openxmlformats.org/officeDocument/2006/relationships/hyperlink" Target="https://sr.wikipedia.org/wiki/Farmakokinetika" TargetMode="External"/><Relationship Id="rId3" Type="http://schemas.openxmlformats.org/officeDocument/2006/relationships/hyperlink" Target="https://sr.wikipedia.org/wiki/%D0%A4%D0%B0%D1%80%D0%BC%D0%B0%D1%86%D0%B8%D1%98%D0%B0" TargetMode="External"/><Relationship Id="rId7" Type="http://schemas.openxmlformats.org/officeDocument/2006/relationships/hyperlink" Target="https://sr.wikipedia.org/wiki/%D0%91%D0%B8%D0%BE%D0%BB%D0%BE%D0%B3%D0%B8%D1%98%D0%B0" TargetMode="External"/><Relationship Id="rId12" Type="http://schemas.openxmlformats.org/officeDocument/2006/relationships/hyperlink" Target="https://sr.wikipedia.org/wiki/%D0%9C%D0%B5%D1%82%D0%B0%D0%B1%D0%BE%D0%BB%D0%B8%D0%B7%D0%B0%D0%BC" TargetMode="External"/><Relationship Id="rId2" Type="http://schemas.openxmlformats.org/officeDocument/2006/relationships/hyperlink" Target="https://sr.wikipedia.org/wiki/%D0%A4%D0%B0%D1%80%D0%BC%D0%B0%D0%BA%D0%BE%D0%BB%D0%BE%D0%B3%D0%B8%D1%98%D0%B0" TargetMode="External"/><Relationship Id="rId1" Type="http://schemas.openxmlformats.org/officeDocument/2006/relationships/slideLayout" Target="../slideLayouts/slideLayout2.xml"/><Relationship Id="rId6" Type="http://schemas.openxmlformats.org/officeDocument/2006/relationships/hyperlink" Target="https://sr.wikipedia.org/wiki/%D0%9C%D0%B5%D0%B4%D0%B8%D1%86%D0%B8%D0%BD%D0%B0" TargetMode="External"/><Relationship Id="rId11" Type="http://schemas.openxmlformats.org/officeDocument/2006/relationships/hyperlink" Target="https://sr.wikipedia.org/w/index.php?title=%D0%A4%D0%B0%D1%80%D0%BC%D0%B0%D0%BA%D0%BE%D1%82%D0%B5%D1%80%D0%B0%D0%BF%D0%B8%D1%98%D0%B0&amp;action=edit&amp;redlink=1" TargetMode="External"/><Relationship Id="rId5" Type="http://schemas.openxmlformats.org/officeDocument/2006/relationships/hyperlink" Target="https://sr.wikipedia.org/wiki/%D0%9E%D1%82%D1%80%D0%BE%D0%B2" TargetMode="External"/><Relationship Id="rId15" Type="http://schemas.openxmlformats.org/officeDocument/2006/relationships/image" Target="../media/image29.jpg"/><Relationship Id="rId10" Type="http://schemas.openxmlformats.org/officeDocument/2006/relationships/hyperlink" Target="https://sr.wikipedia.org/wiki/%D0%A5%D0%B5%D0%BC%D0%B8%D1%98%D0%B0" TargetMode="External"/><Relationship Id="rId4" Type="http://schemas.openxmlformats.org/officeDocument/2006/relationships/hyperlink" Target="https://sr.wikipedia.org/wiki/%D0%9B%D0%B5%D0%BA" TargetMode="External"/><Relationship Id="rId9" Type="http://schemas.openxmlformats.org/officeDocument/2006/relationships/hyperlink" Target="https://sr.wikipedia.org/wiki/%D0%A4%D0%B8%D0%B7%D0%B8%D0%BA%D0%B0" TargetMode="External"/><Relationship Id="rId14" Type="http://schemas.openxmlformats.org/officeDocument/2006/relationships/hyperlink" Target="https://sr.wikipedia.org/wiki/Farmakodinamika" TargetMode="External"/></Relationships>
</file>

<file path=ppt/slides/_rels/slide26.xml.rels><?xml version="1.0" encoding="UTF-8" standalone="yes"?>
<Relationships xmlns="http://schemas.openxmlformats.org/package/2006/relationships"><Relationship Id="rId2" Type="http://schemas.openxmlformats.org/officeDocument/2006/relationships/hyperlink" Target="https://sr.wikipedia.org/w/index.php?title=%D0%A4%D0%BE%D1%82%D0%BE%D0%B1%D0%B8%D0%BE%D0%BB%D0%BE%D0%B3%D0%B8%D1%98%D0%B0&amp;action=edit&amp;redlink=1" TargetMode="Externa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8" Type="http://schemas.openxmlformats.org/officeDocument/2006/relationships/hyperlink" Target="https://sr.wikipedia.org/wiki/%D0%93%D1%80%D1%87%D0%BA%D0%B8_%D1%98%D0%B5%D0%B7%D0%B8%D0%BA" TargetMode="External"/><Relationship Id="rId3" Type="http://schemas.openxmlformats.org/officeDocument/2006/relationships/hyperlink" Target="https://sr.wikipedia.org/wiki/%D0%9F%D1%80%D0%B8%D1%80%D0%BE%D0%B4%D0%BD%D0%B5_%D0%BD%D0%B0%D1%83%D0%BA%D0%B5" TargetMode="External"/><Relationship Id="rId7" Type="http://schemas.openxmlformats.org/officeDocument/2006/relationships/hyperlink" Target="https://sr.wikipedia.org/wiki/%D0%A7%D0%BE%D0%B2%D0%B5%D0%BA" TargetMode="External"/><Relationship Id="rId2" Type="http://schemas.openxmlformats.org/officeDocument/2006/relationships/hyperlink" Target="https://sr.wikipedia.org/wiki/%D0%A4%D0%B8%D0%B7%D0%B8%D0%BE%D0%BB%D0%BE%D0%B3%D0%B8%D1%98%D0%B0" TargetMode="External"/><Relationship Id="rId1" Type="http://schemas.openxmlformats.org/officeDocument/2006/relationships/slideLayout" Target="../slideLayouts/slideLayout2.xml"/><Relationship Id="rId6" Type="http://schemas.openxmlformats.org/officeDocument/2006/relationships/hyperlink" Target="https://sr.wikipedia.org/wiki/%D0%92%D0%B8%D1%80%D1%83%D1%81" TargetMode="External"/><Relationship Id="rId11" Type="http://schemas.openxmlformats.org/officeDocument/2006/relationships/image" Target="../media/image30.jpg"/><Relationship Id="rId5" Type="http://schemas.openxmlformats.org/officeDocument/2006/relationships/hyperlink" Target="https://sr.wikipedia.org/wiki/%D0%A5%D0%BE%D0%BC%D0%B5%D0%BE%D1%81%D1%82%D0%B0%D0%B7%D0%B0" TargetMode="External"/><Relationship Id="rId10" Type="http://schemas.openxmlformats.org/officeDocument/2006/relationships/hyperlink" Target="https://sr.wikipedia.org/wiki/%D0%9D%D0%B0%D1%83%D0%BA%D0%B0" TargetMode="External"/><Relationship Id="rId4" Type="http://schemas.openxmlformats.org/officeDocument/2006/relationships/hyperlink" Target="https://sr.wikipedia.org/wiki/%D0%96%D0%B8%D0%B2%D0%BE%D1%82" TargetMode="External"/><Relationship Id="rId9" Type="http://schemas.openxmlformats.org/officeDocument/2006/relationships/hyperlink" Target="https://sr.wikipedia.org/wiki/%D0%9F%D1%80%D0%B8%D1%80%D0%BE%D0%B4%D0%B0" TargetMode="External"/></Relationships>
</file>

<file path=ppt/slides/_rels/slide28.xml.rels><?xml version="1.0" encoding="UTF-8" standalone="yes"?>
<Relationships xmlns="http://schemas.openxmlformats.org/package/2006/relationships"><Relationship Id="rId3" Type="http://schemas.openxmlformats.org/officeDocument/2006/relationships/hyperlink" Target="https://sr.wikipedia.org/wiki/%D0%9B%D0%B8%D1%87%D0%BD%D0%B0_%D1%85%D0%B8%D0%B3%D0%B8%D1%98%D0%B5%D0%BD%D0%B0" TargetMode="External"/><Relationship Id="rId2" Type="http://schemas.openxmlformats.org/officeDocument/2006/relationships/hyperlink" Target="https://sr.wikipedia.org/wiki/%D0%97%D0%B4%D1%80%D0%B0%D0%B2%D1%99%D0%B5" TargetMode="External"/><Relationship Id="rId1" Type="http://schemas.openxmlformats.org/officeDocument/2006/relationships/slideLayout" Target="../slideLayouts/slideLayout2.xml"/><Relationship Id="rId5" Type="http://schemas.openxmlformats.org/officeDocument/2006/relationships/image" Target="../media/image31.jpg"/><Relationship Id="rId4" Type="http://schemas.openxmlformats.org/officeDocument/2006/relationships/hyperlink" Target="https://sr.wikipedia.org/wiki/%D0%9C%D0%B5%D0%BD%D1%82%D0%B0%D0%BB%D0%BD%D0%B0_%D1%85%D0%B8%D0%B3%D0%B8%D1%98%D0%B5%D0%BD%D0%B0" TargetMode="External"/></Relationships>
</file>

<file path=ppt/slides/_rels/slide29.xml.rels><?xml version="1.0" encoding="UTF-8" standalone="yes"?>
<Relationships xmlns="http://schemas.openxmlformats.org/package/2006/relationships"><Relationship Id="rId8" Type="http://schemas.openxmlformats.org/officeDocument/2006/relationships/hyperlink" Target="https://sr.wikipedia.org/wiki/%D0%A1%D1%82%D0%B0%D0%BD%D0%B8%D1%88%D1%82%D0%B5" TargetMode="External"/><Relationship Id="rId3" Type="http://schemas.openxmlformats.org/officeDocument/2006/relationships/hyperlink" Target="https://sr.wikipedia.org/wiki/%D0%96%D0%B8%D0%B2%D0%BE%D1%82%D0%BD%D0%B0_%D1%81%D1%80%D0%B5%D0%B4%D0%B8%D0%BD%D0%B0" TargetMode="External"/><Relationship Id="rId7" Type="http://schemas.openxmlformats.org/officeDocument/2006/relationships/hyperlink" Target="https://sr.wikipedia.org/wiki/%D0%95%D0%BA%D0%BE%D1%81%D0%B8%D1%81%D1%82%D0%B5%D0%BC" TargetMode="External"/><Relationship Id="rId2" Type="http://schemas.openxmlformats.org/officeDocument/2006/relationships/hyperlink" Target="https://sr.wikipedia.org/wiki/%D0%9D%D0%B0%D1%83%D0%BA%D0%B0" TargetMode="External"/><Relationship Id="rId1" Type="http://schemas.openxmlformats.org/officeDocument/2006/relationships/slideLayout" Target="../slideLayouts/slideLayout2.xml"/><Relationship Id="rId6" Type="http://schemas.openxmlformats.org/officeDocument/2006/relationships/hyperlink" Target="https://sr.wikipedia.org/wiki/%D0%93%D0%B5%D0%BE%D0%BB%D0%BE%D0%B3%D0%B8%D1%98%D0%B0" TargetMode="External"/><Relationship Id="rId5" Type="http://schemas.openxmlformats.org/officeDocument/2006/relationships/hyperlink" Target="https://sr.wikipedia.org/wiki/%D0%9A%D0%BB%D0%B8%D0%BC%D0%B0" TargetMode="External"/><Relationship Id="rId4" Type="http://schemas.openxmlformats.org/officeDocument/2006/relationships/hyperlink" Target="https://sr.wikipedia.org/wiki/%D0%93%D1%80%D1%87%D0%BA%D0%B8_%D1%98%D0%B5%D0%B7%D0%B8%D0%BA" TargetMode="External"/><Relationship Id="rId9" Type="http://schemas.openxmlformats.org/officeDocument/2006/relationships/image" Target="../media/image32.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https://sr.wikipedia.org/wiki/%D0%A5%D0%B8%D1%81%D1%82%D0%BE%D0%BF%D0%B0%D1%82%D0%BE%D0%BB%D0%BE%D0%B3%D0%B8%D1%98%D0%B0" TargetMode="External"/><Relationship Id="rId2" Type="http://schemas.openxmlformats.org/officeDocument/2006/relationships/hyperlink" Target="https://sr.wikipedia.org/wiki/%D0%A2%D0%BA%D0%B8%D0%B2%D0%BE_(%D0%B1%D0%B8%D0%BE%D0%BB%D0%BE%D0%B3%D0%B8%D1%98%D0%B0)" TargetMode="External"/><Relationship Id="rId1" Type="http://schemas.openxmlformats.org/officeDocument/2006/relationships/slideLayout" Target="../slideLayouts/slideLayout2.xml"/><Relationship Id="rId4" Type="http://schemas.openxmlformats.org/officeDocument/2006/relationships/image" Target="../media/image33.jpg"/></Relationships>
</file>

<file path=ppt/slides/_rels/slide31.xml.rels><?xml version="1.0" encoding="UTF-8" standalone="yes"?>
<Relationships xmlns="http://schemas.openxmlformats.org/package/2006/relationships"><Relationship Id="rId3" Type="http://schemas.openxmlformats.org/officeDocument/2006/relationships/hyperlink" Target="https://sr.wikipedia.org/wiki/%D0%8B%D0%B5%D0%BB%D0%B8%D1%98%D0%B0_(%D0%B1%D0%B8%D0%BE%D0%BB%D0%BE%D0%B3%D0%B8%D1%98%D0%B0)" TargetMode="External"/><Relationship Id="rId2" Type="http://schemas.openxmlformats.org/officeDocument/2006/relationships/hyperlink" Target="https://sr.wikipedia.org/wiki/%D0%A6%D0%B8%D1%82%D0%BE%D0%BB%D0%BE%D0%B3%D0%B8%D1%98%D0%B0" TargetMode="External"/><Relationship Id="rId1" Type="http://schemas.openxmlformats.org/officeDocument/2006/relationships/slideLayout" Target="../slideLayouts/slideLayout2.xml"/><Relationship Id="rId6" Type="http://schemas.openxmlformats.org/officeDocument/2006/relationships/image" Target="../media/image34.jpg"/><Relationship Id="rId5" Type="http://schemas.openxmlformats.org/officeDocument/2006/relationships/hyperlink" Target="https://sr.wikipedia.org/wiki/%D0%8B%D0%B5%D0%BB%D0%B8%D1%98%D1%81%D0%BA%D0%B0_%D0%B4%D0%B5%D0%BE%D0%B1%D0%B0" TargetMode="External"/><Relationship Id="rId4" Type="http://schemas.openxmlformats.org/officeDocument/2006/relationships/hyperlink" Target="https://sr.wikipedia.org/wiki/%D0%96%D0%B8%D0%B2%D0%BE%D1%82%D0%BD%D0%B8_%D1%86%D0%B8%D0%BA%D0%BB%D1%83%D1%81_%D1%9B%D0%B5%D0%BB%D0%B8%D1%98%D0%B5" TargetMode="Externa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sr.wikipedia.org/wiki/%D0%A1%D1%82%D0%B0%D1%80%D0%BE%D0%B3%D1%80%D1%87%D0%BA%D0%B8_%D1%98%D0%B5%D0%B7%D0%B8%D0%BA" TargetMode="External"/><Relationship Id="rId7" Type="http://schemas.openxmlformats.org/officeDocument/2006/relationships/image" Target="../media/image8.jpg"/><Relationship Id="rId2" Type="http://schemas.openxmlformats.org/officeDocument/2006/relationships/hyperlink" Target="https://sr.wikipedia.org/wiki/%D0%90%D0%BD%D0%B0%D1%82%D0%BE%D0%BC%D0%B8%D1%98%D0%B0" TargetMode="External"/><Relationship Id="rId1" Type="http://schemas.openxmlformats.org/officeDocument/2006/relationships/slideLayout" Target="../slideLayouts/slideLayout2.xml"/><Relationship Id="rId6" Type="http://schemas.openxmlformats.org/officeDocument/2006/relationships/image" Target="../media/image7.jpg"/><Relationship Id="rId5" Type="http://schemas.openxmlformats.org/officeDocument/2006/relationships/hyperlink" Target="https://sr.wikipedia.org/wiki/%D0%93%D1%80%D1%87%D0%BA%D0%B8_%D1%98%D0%B5%D0%B7%D0%B8%D0%BA" TargetMode="External"/><Relationship Id="rId4" Type="http://schemas.openxmlformats.org/officeDocument/2006/relationships/hyperlink" Target="https://sr.wikipedia.org/wiki/%D0%A1%D0%B5%D1%86%D0%B8%D1%80%D0%B0%D1%9A%D0%B5" TargetMode="External"/></Relationships>
</file>

<file path=ppt/slides/_rels/slide6.xml.rels><?xml version="1.0" encoding="UTF-8" standalone="yes"?>
<Relationships xmlns="http://schemas.openxmlformats.org/package/2006/relationships"><Relationship Id="rId3" Type="http://schemas.openxmlformats.org/officeDocument/2006/relationships/hyperlink" Target="https://sr.wikipedia.org/w/index.php?title=%D0%9A%D0%BB%D0%B8%D0%BD%D0%B8%D1%87%D0%BA%D0%B0_%D0%B1%D0%B8%D0%BE%D1%85%D0%B5%D0%BC%D0%B8%D1%98%D0%B0_%D0%B8_%D0%BB%D0%B0%D0%B1%D0%BE%D1%80%D0%B0%D1%82%D0%BE%D1%80%D0%B8%D1%98%D1%81%D0%BA%D0%B0_%D0%BC%D0%B5%D0%B4%D0%B8%D1%86%D0%B8%D0%BD%D0%B0&amp;action=edit&amp;redlink=1" TargetMode="External"/><Relationship Id="rId7" Type="http://schemas.openxmlformats.org/officeDocument/2006/relationships/image" Target="../media/image10.gif"/><Relationship Id="rId2" Type="http://schemas.openxmlformats.org/officeDocument/2006/relationships/hyperlink" Target="https://sr.wikipedia.org/wiki/%D0%91%D0%B8%D0%BE%D1%85%D0%B5%D0%BC%D0%B8%D1%98%D0%B0" TargetMode="Externa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hyperlink" Target="https://sr.wikipedia.org/wiki/%D0%A5%D0%B5%D0%BC%D0%B8%D1%98%D0%B0" TargetMode="External"/><Relationship Id="rId4" Type="http://schemas.openxmlformats.org/officeDocument/2006/relationships/hyperlink" Target="https://sr.wikipedia.org/wiki/%D0%91%D0%B8%D0%BE%D0%BB%D0%BE%D0%B3%D0%B8%D1%98%D0%B0" TargetMode="External"/></Relationships>
</file>

<file path=ppt/slides/_rels/slide7.xml.rels><?xml version="1.0" encoding="UTF-8" standalone="yes"?>
<Relationships xmlns="http://schemas.openxmlformats.org/package/2006/relationships"><Relationship Id="rId8" Type="http://schemas.openxmlformats.org/officeDocument/2006/relationships/hyperlink" Target="https://sr.wikipedia.org/wiki/%D0%A6%D0%B8%D1%80%D0%BA%D1%83%D0%BB%D0%B0%D1%82%D0%BE%D1%80%D0%BD%D0%B8_%D1%81%D0%B8%D1%81%D1%82%D0%B5%D0%BC_%D1%87%D0%BE%D0%B2%D0%B5%D0%BA%D0%B0" TargetMode="External"/><Relationship Id="rId13" Type="http://schemas.openxmlformats.org/officeDocument/2006/relationships/image" Target="../media/image11.jpg"/><Relationship Id="rId3" Type="http://schemas.openxmlformats.org/officeDocument/2006/relationships/hyperlink" Target="https://sr.wikipedia.org/wiki/%D0%9C%D0%B5%D1%85%D0%B0%D0%BD%D0%B8%D0%BA%D0%B0" TargetMode="External"/><Relationship Id="rId7" Type="http://schemas.openxmlformats.org/officeDocument/2006/relationships/hyperlink" Target="https://sr.wikipedia.org/wiki/Organ_(anatomija)" TargetMode="External"/><Relationship Id="rId12" Type="http://schemas.openxmlformats.org/officeDocument/2006/relationships/hyperlink" Target="https://sr.wikipedia.org/wiki/%D0%A7%D0%BE%D0%B2%D0%B5%D0%BA-%D0%BC%D0%B0%D1%88%D0%B8%D0%BD%D0%B0" TargetMode="External"/><Relationship Id="rId2" Type="http://schemas.openxmlformats.org/officeDocument/2006/relationships/hyperlink" Target="https://sr.wikipedia.org/wiki/%D0%91%D0%B8%D0%BE%D0%BC%D0%B5%D1%85%D0%B0%D0%BD%D0%B8%D0%BA%D0%B0" TargetMode="External"/><Relationship Id="rId1" Type="http://schemas.openxmlformats.org/officeDocument/2006/relationships/slideLayout" Target="../slideLayouts/slideLayout2.xml"/><Relationship Id="rId6" Type="http://schemas.openxmlformats.org/officeDocument/2006/relationships/hyperlink" Target="https://sr.wikipedia.org/wiki/%D0%A1%D0%B8%D0%BB%D0%B0" TargetMode="External"/><Relationship Id="rId11" Type="http://schemas.openxmlformats.org/officeDocument/2006/relationships/hyperlink" Target="https://sr.wikipedia.org/wiki/%D0%95%D1%80%D0%B3%D0%BE%D0%BD%D0%BE%D0%BC%D0%B8%D1%98%D0%B0" TargetMode="External"/><Relationship Id="rId5" Type="http://schemas.openxmlformats.org/officeDocument/2006/relationships/hyperlink" Target="https://sr.wikipedia.org/wiki/%D0%9C%D0%B8%D1%88%D0%B8%D1%9B%D0%BD%D0%B8_%D1%81%D0%B8%D1%81%D1%82%D0%B5%D0%BC" TargetMode="External"/><Relationship Id="rId10" Type="http://schemas.openxmlformats.org/officeDocument/2006/relationships/hyperlink" Target="https://sr.wikipedia.org/wiki/%D0%95%D0%BD%D0%B5%D1%80%D0%B3%D0%B8%D1%98%D0%B0" TargetMode="External"/><Relationship Id="rId4" Type="http://schemas.openxmlformats.org/officeDocument/2006/relationships/hyperlink" Target="https://sr.wikipedia.org/wiki/%D0%90%D1%80%D1%82%D0%B8%D0%BA%D1%83%D0%BB%D0%B0%D1%86%D0%B8%D1%98%D0%B0" TargetMode="External"/><Relationship Id="rId9" Type="http://schemas.openxmlformats.org/officeDocument/2006/relationships/hyperlink" Target="https://sr.wikipedia.org/wiki/%D0%A2%D0%B5%D1%87%D0%BD%D0%BE%D1%81%D1%82"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s://sr.wikipedia.org/wiki/%D0%95%D0%BF%D0%B8%D0%B4%D0%B5%D0%BC%D0%B8%D0%BE%D0%BB%D0%BE%D0%B3%D0%B8%D1%98%D0%B0" TargetMode="External"/><Relationship Id="rId2" Type="http://schemas.openxmlformats.org/officeDocument/2006/relationships/hyperlink" Target="https://sr.wikipedia.org/w/index.php?title=%D0%91%D0%B8%D0%BE%D1%81%D1%82%D0%B0%D1%82%D0%B8%D1%81%D1%82%D0%B8%D0%BA%D0%B0&amp;action=edit&amp;redlink=1"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sr.wikipedia.org/wiki/%D0%A4%D0%B8%D0%B7%D0%B8%D0%BA%D0%B0" TargetMode="External"/><Relationship Id="rId7" Type="http://schemas.openxmlformats.org/officeDocument/2006/relationships/image" Target="../media/image14.gif"/><Relationship Id="rId2" Type="http://schemas.openxmlformats.org/officeDocument/2006/relationships/hyperlink" Target="https://sr.wikipedia.org/wiki/%D0%91%D0%B8%D0%BE%D1%84%D0%B8%D0%B7%D0%B8%D0%BA%D0%B0" TargetMode="External"/><Relationship Id="rId1" Type="http://schemas.openxmlformats.org/officeDocument/2006/relationships/slideLayout" Target="../slideLayouts/slideLayout2.xml"/><Relationship Id="rId6" Type="http://schemas.openxmlformats.org/officeDocument/2006/relationships/image" Target="../media/image13.gif"/><Relationship Id="rId5" Type="http://schemas.openxmlformats.org/officeDocument/2006/relationships/image" Target="../media/image12.png"/><Relationship Id="rId4" Type="http://schemas.openxmlformats.org/officeDocument/2006/relationships/hyperlink" Target="https://sr.wikipedia.org/wiki/%D0%A4%D0%B8%D0%B7%D0%B8%D1%87%D0%BA%D0%B0_%D1%85%D0%B5%D0%BC%D0%B8%D1%98%D0%B0"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54CB27-8239-4545-8E89-1C2718E32895}"/>
              </a:ext>
            </a:extLst>
          </p:cNvPr>
          <p:cNvSpPr>
            <a:spLocks noGrp="1"/>
          </p:cNvSpPr>
          <p:nvPr>
            <p:ph type="title"/>
          </p:nvPr>
        </p:nvSpPr>
        <p:spPr>
          <a:xfrm>
            <a:off x="1234442" y="1213780"/>
            <a:ext cx="9601196" cy="1303867"/>
          </a:xfrm>
        </p:spPr>
        <p:txBody>
          <a:bodyPr>
            <a:normAutofit fontScale="90000"/>
          </a:bodyPr>
          <a:lstStyle/>
          <a:p>
            <a:r>
              <a:rPr lang="ru-RU" sz="4400" cap="all" dirty="0">
                <a:solidFill>
                  <a:srgbClr val="000000"/>
                </a:solidFill>
                <a:effectLst/>
                <a:latin typeface="Times New Roman" panose="02020603050405020304" pitchFamily="18" charset="0"/>
                <a:ea typeface="Times New Roman" panose="02020603050405020304" pitchFamily="18" charset="0"/>
              </a:rPr>
              <a:t>Медицина као научна дисциплина </a:t>
            </a:r>
            <a:endParaRPr lang="en-US" dirty="0"/>
          </a:p>
        </p:txBody>
      </p:sp>
    </p:spTree>
    <p:extLst>
      <p:ext uri="{BB962C8B-B14F-4D97-AF65-F5344CB8AC3E}">
        <p14:creationId xmlns:p14="http://schemas.microsoft.com/office/powerpoint/2010/main" val="37537259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6287F0-F7E2-42FB-8298-EF73F722C3EB}"/>
              </a:ext>
            </a:extLst>
          </p:cNvPr>
          <p:cNvSpPr>
            <a:spLocks noGrp="1"/>
          </p:cNvSpPr>
          <p:nvPr>
            <p:ph type="title"/>
          </p:nvPr>
        </p:nvSpPr>
        <p:spPr/>
        <p:txBody>
          <a:bodyPr/>
          <a:lstStyle/>
          <a:p>
            <a:r>
              <a:rPr lang="ru-RU" dirty="0">
                <a:solidFill>
                  <a:schemeClr val="tx1"/>
                </a:solidFill>
                <a:hlinkClick r:id="rId2" tooltip="Ветеринарска медицина">
                  <a:extLst>
                    <a:ext uri="{A12FA001-AC4F-418D-AE19-62706E023703}">
                      <ahyp:hlinkClr xmlns:ahyp="http://schemas.microsoft.com/office/drawing/2018/hyperlinkcolor" val="tx"/>
                    </a:ext>
                  </a:extLst>
                </a:hlinkClick>
              </a:rPr>
              <a:t>Ветеринарска медицина</a:t>
            </a:r>
            <a:endParaRPr lang="en-US" dirty="0">
              <a:solidFill>
                <a:schemeClr val="tx1"/>
              </a:solidFill>
            </a:endParaRPr>
          </a:p>
        </p:txBody>
      </p:sp>
      <p:sp>
        <p:nvSpPr>
          <p:cNvPr id="3" name="Content Placeholder 2">
            <a:extLst>
              <a:ext uri="{FF2B5EF4-FFF2-40B4-BE49-F238E27FC236}">
                <a16:creationId xmlns:a16="http://schemas.microsoft.com/office/drawing/2014/main" id="{38EA212C-28FD-4A90-93D1-572B684AC0AF}"/>
              </a:ext>
            </a:extLst>
          </p:cNvPr>
          <p:cNvSpPr>
            <a:spLocks noGrp="1"/>
          </p:cNvSpPr>
          <p:nvPr>
            <p:ph idx="1"/>
          </p:nvPr>
        </p:nvSpPr>
        <p:spPr/>
        <p:txBody>
          <a:bodyPr>
            <a:normAutofit fontScale="92500" lnSpcReduction="10000"/>
          </a:bodyPr>
          <a:lstStyle/>
          <a:p>
            <a:r>
              <a:rPr lang="ru-RU" dirty="0">
                <a:hlinkClick r:id="rId2" tooltip="Ветеринарска медицина"/>
              </a:rPr>
              <a:t>Ветеринарска медицина</a:t>
            </a:r>
            <a:r>
              <a:rPr lang="ru-RU" dirty="0"/>
              <a:t> је грана медицине која се бави </a:t>
            </a:r>
            <a:r>
              <a:rPr lang="ru-RU" dirty="0">
                <a:hlinkClick r:id="rId3" tooltip="Превентивна здравствена заштита"/>
              </a:rPr>
              <a:t>превенцијом</a:t>
            </a:r>
            <a:r>
              <a:rPr lang="ru-RU" dirty="0"/>
              <a:t>, </a:t>
            </a:r>
            <a:r>
              <a:rPr lang="ru-RU" dirty="0">
                <a:hlinkClick r:id="rId4" tooltip="Дијагностика"/>
              </a:rPr>
              <a:t>дијагностиком</a:t>
            </a:r>
            <a:r>
              <a:rPr lang="ru-RU" dirty="0"/>
              <a:t> и </a:t>
            </a:r>
            <a:r>
              <a:rPr lang="ru-RU" dirty="0">
                <a:hlinkClick r:id="rId5" tooltip="Терапија"/>
              </a:rPr>
              <a:t>лечењем</a:t>
            </a:r>
            <a:r>
              <a:rPr lang="ru-RU" dirty="0"/>
              <a:t> </a:t>
            </a:r>
            <a:r>
              <a:rPr lang="ru-RU" dirty="0">
                <a:hlinkClick r:id="rId6" tooltip="Болест"/>
              </a:rPr>
              <a:t>болести</a:t>
            </a:r>
            <a:r>
              <a:rPr lang="ru-RU" dirty="0"/>
              <a:t>, </a:t>
            </a:r>
            <a:r>
              <a:rPr lang="ru-RU" dirty="0">
                <a:hlinkClick r:id="rId7" tooltip="Поремећај"/>
              </a:rPr>
              <a:t>поремећаја</a:t>
            </a:r>
            <a:r>
              <a:rPr lang="ru-RU" dirty="0"/>
              <a:t> и </a:t>
            </a:r>
            <a:r>
              <a:rPr lang="ru-RU" dirty="0">
                <a:hlinkClick r:id="rId8" tooltip="Povreda"/>
              </a:rPr>
              <a:t>повреда</a:t>
            </a:r>
            <a:r>
              <a:rPr lang="ru-RU" dirty="0"/>
              <a:t> </a:t>
            </a:r>
            <a:r>
              <a:rPr lang="ru-RU" dirty="0">
                <a:hlinkClick r:id="rId9" tooltip="Животиње"/>
              </a:rPr>
              <a:t>животиња</a:t>
            </a:r>
            <a:r>
              <a:rPr lang="ru-RU" dirty="0"/>
              <a:t>.</a:t>
            </a:r>
            <a:endParaRPr lang="en-US" dirty="0"/>
          </a:p>
          <a:p>
            <a:r>
              <a:rPr lang="ru-RU" dirty="0"/>
              <a:t>Ветеринарска медицина помаже </a:t>
            </a:r>
            <a:r>
              <a:rPr lang="ru-RU" dirty="0">
                <a:hlinkClick r:id="rId10" tooltip="Човек"/>
              </a:rPr>
              <a:t>људском</a:t>
            </a:r>
            <a:r>
              <a:rPr lang="ru-RU" dirty="0"/>
              <a:t> </a:t>
            </a:r>
            <a:r>
              <a:rPr lang="ru-RU" dirty="0">
                <a:hlinkClick r:id="rId11" tooltip="Здравље"/>
              </a:rPr>
              <a:t>здрављу</a:t>
            </a:r>
            <a:r>
              <a:rPr lang="ru-RU" dirty="0"/>
              <a:t> кроз праћење и контролисање </a:t>
            </a:r>
            <a:r>
              <a:rPr lang="ru-RU" dirty="0">
                <a:hlinkClick r:id="rId12" tooltip="Зооноза"/>
              </a:rPr>
              <a:t>зооноза</a:t>
            </a:r>
            <a:r>
              <a:rPr lang="ru-RU" dirty="0"/>
              <a:t> (болести које се преносе са животиња на људе), безбједности </a:t>
            </a:r>
            <a:r>
              <a:rPr lang="ru-RU" dirty="0">
                <a:hlinkClick r:id="rId13" tooltip="Храна"/>
              </a:rPr>
              <a:t>хране</a:t>
            </a:r>
            <a:r>
              <a:rPr lang="ru-RU" dirty="0"/>
              <a:t> и индиректно кроз вршење основних медицинских истраживања. Такође помажу при контролисању хране сточног поријекла, а и чувајући ментално здравље љубимаца. Ветеринари често сарађују са </a:t>
            </a:r>
            <a:r>
              <a:rPr lang="ru-RU" dirty="0">
                <a:hlinkClick r:id="rId14" tooltip="Епидемиологија"/>
              </a:rPr>
              <a:t>епидемиолозима</a:t>
            </a:r>
            <a:r>
              <a:rPr lang="ru-RU" dirty="0"/>
              <a:t>, али и другим здравственим научницима и природњацима у зависности од посла. Етички, ветеринари су обично дужни да брину о добробити животиња.</a:t>
            </a:r>
            <a:endParaRPr lang="en-US" dirty="0"/>
          </a:p>
        </p:txBody>
      </p:sp>
      <p:pic>
        <p:nvPicPr>
          <p:cNvPr id="5" name="Picture 4">
            <a:extLst>
              <a:ext uri="{FF2B5EF4-FFF2-40B4-BE49-F238E27FC236}">
                <a16:creationId xmlns:a16="http://schemas.microsoft.com/office/drawing/2014/main" id="{53A9573F-C8F1-453F-9B40-16CE62504C1B}"/>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9338733" y="67733"/>
            <a:ext cx="2624667" cy="2590800"/>
          </a:xfrm>
          <a:prstGeom prst="rect">
            <a:avLst/>
          </a:prstGeom>
        </p:spPr>
      </p:pic>
      <p:pic>
        <p:nvPicPr>
          <p:cNvPr id="7" name="Picture 6">
            <a:extLst>
              <a:ext uri="{FF2B5EF4-FFF2-40B4-BE49-F238E27FC236}">
                <a16:creationId xmlns:a16="http://schemas.microsoft.com/office/drawing/2014/main" id="{760BF8ED-D4DB-4FC2-B1E4-019FE2853173}"/>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426509" y="135465"/>
            <a:ext cx="2381250" cy="2150534"/>
          </a:xfrm>
          <a:prstGeom prst="rect">
            <a:avLst/>
          </a:prstGeom>
        </p:spPr>
      </p:pic>
    </p:spTree>
    <p:extLst>
      <p:ext uri="{BB962C8B-B14F-4D97-AF65-F5344CB8AC3E}">
        <p14:creationId xmlns:p14="http://schemas.microsoft.com/office/powerpoint/2010/main" val="7465764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2F68F8-FFC0-4833-A765-AC9421BAC99B}"/>
              </a:ext>
            </a:extLst>
          </p:cNvPr>
          <p:cNvSpPr>
            <a:spLocks noGrp="1"/>
          </p:cNvSpPr>
          <p:nvPr>
            <p:ph type="title"/>
          </p:nvPr>
        </p:nvSpPr>
        <p:spPr/>
        <p:txBody>
          <a:bodyPr/>
          <a:lstStyle/>
          <a:p>
            <a:r>
              <a:rPr lang="ru-RU" dirty="0">
                <a:solidFill>
                  <a:schemeClr val="tx1"/>
                </a:solidFill>
                <a:hlinkClick r:id="rId2" tooltip="Ембриологија">
                  <a:extLst>
                    <a:ext uri="{A12FA001-AC4F-418D-AE19-62706E023703}">
                      <ahyp:hlinkClr xmlns:ahyp="http://schemas.microsoft.com/office/drawing/2018/hyperlinkcolor" val="tx"/>
                    </a:ext>
                  </a:extLst>
                </a:hlinkClick>
              </a:rPr>
              <a:t>Ембриологија</a:t>
            </a:r>
            <a:endParaRPr lang="en-US" dirty="0">
              <a:solidFill>
                <a:schemeClr val="tx1"/>
              </a:solidFill>
            </a:endParaRPr>
          </a:p>
        </p:txBody>
      </p:sp>
      <p:sp>
        <p:nvSpPr>
          <p:cNvPr id="3" name="Content Placeholder 2">
            <a:extLst>
              <a:ext uri="{FF2B5EF4-FFF2-40B4-BE49-F238E27FC236}">
                <a16:creationId xmlns:a16="http://schemas.microsoft.com/office/drawing/2014/main" id="{6DD0208D-ED72-47D4-BE9B-5F766CDA26CA}"/>
              </a:ext>
            </a:extLst>
          </p:cNvPr>
          <p:cNvSpPr>
            <a:spLocks noGrp="1"/>
          </p:cNvSpPr>
          <p:nvPr>
            <p:ph idx="1"/>
          </p:nvPr>
        </p:nvSpPr>
        <p:spPr/>
        <p:txBody>
          <a:bodyPr>
            <a:normAutofit fontScale="92500" lnSpcReduction="10000"/>
          </a:bodyPr>
          <a:lstStyle/>
          <a:p>
            <a:r>
              <a:rPr lang="ru-RU" dirty="0">
                <a:hlinkClick r:id="rId2" tooltip="Ембриологија"/>
              </a:rPr>
              <a:t>Ембриологија</a:t>
            </a:r>
            <a:r>
              <a:rPr lang="ru-RU" dirty="0"/>
              <a:t> је студија раног развоја организама.</a:t>
            </a:r>
            <a:endParaRPr lang="en-US" dirty="0"/>
          </a:p>
          <a:p>
            <a:r>
              <a:rPr lang="sr-Cyrl-RS" b="1" dirty="0"/>
              <a:t>Ембриологија</a:t>
            </a:r>
            <a:r>
              <a:rPr lang="sr-Cyrl-RS" dirty="0"/>
              <a:t> је грана </a:t>
            </a:r>
            <a:r>
              <a:rPr lang="sr-Cyrl-RS" dirty="0">
                <a:hlinkClick r:id="rId3" tooltip="Биологија"/>
              </a:rPr>
              <a:t>биологије</a:t>
            </a:r>
            <a:r>
              <a:rPr lang="sr-Cyrl-RS" dirty="0"/>
              <a:t> која проучава морфолошке и функционалне особине најранијих ступњева </a:t>
            </a:r>
            <a:r>
              <a:rPr lang="sr-Cyrl-RS" dirty="0">
                <a:hlinkClick r:id="rId4" tooltip="Онтогенетско развиће"/>
              </a:rPr>
              <a:t>индивидуалног развића</a:t>
            </a:r>
            <a:r>
              <a:rPr lang="sr-Cyrl-RS" dirty="0"/>
              <a:t> почев од </a:t>
            </a:r>
            <a:r>
              <a:rPr lang="sr-Cyrl-RS" dirty="0">
                <a:hlinkClick r:id="rId5" tooltip="Оплођење"/>
              </a:rPr>
              <a:t>оплођења</a:t>
            </a:r>
            <a:r>
              <a:rPr lang="sr-Cyrl-RS" dirty="0"/>
              <a:t> па све до напуштања </a:t>
            </a:r>
            <a:r>
              <a:rPr lang="sr-Cyrl-RS" dirty="0">
                <a:hlinkClick r:id="rId6" tooltip="Ембрионални омотач"/>
              </a:rPr>
              <a:t>ембрионалних омотача</a:t>
            </a:r>
            <a:r>
              <a:rPr lang="sr-Cyrl-RS" dirty="0"/>
              <a:t>, односно, до лежења или </a:t>
            </a:r>
            <a:r>
              <a:rPr lang="sr-Cyrl-RS" dirty="0">
                <a:hlinkClick r:id="rId7" tooltip="Порођај"/>
              </a:rPr>
              <a:t>порођаја</a:t>
            </a:r>
            <a:r>
              <a:rPr lang="sr-Cyrl-RS" dirty="0"/>
              <a:t>. </a:t>
            </a:r>
          </a:p>
          <a:p>
            <a:r>
              <a:rPr lang="sr-Cyrl-RS" b="1" dirty="0">
                <a:hlinkClick r:id="rId8" tooltip="Хумана ембриологија"/>
              </a:rPr>
              <a:t>Хумана ембриологија</a:t>
            </a:r>
            <a:r>
              <a:rPr lang="sr-Cyrl-RS" dirty="0"/>
              <a:t> се бави изучавањем настанка и развића човека од оплођења до </a:t>
            </a:r>
            <a:r>
              <a:rPr lang="sr-Cyrl-RS" dirty="0">
                <a:hlinkClick r:id="rId9" tooltip="Рођење"/>
              </a:rPr>
              <a:t>рођења</a:t>
            </a:r>
            <a:r>
              <a:rPr lang="sr-Cyrl-RS" dirty="0"/>
              <a:t> особе, што представља дуготрајан и сложен процес трансформације једне ћелије, </a:t>
            </a:r>
            <a:r>
              <a:rPr lang="sr-Cyrl-RS" dirty="0">
                <a:hlinkClick r:id="rId10" tooltip="Оплођена јајна ћелија (страница не постоји)"/>
              </a:rPr>
              <a:t>оплођене јајне ћелије</a:t>
            </a:r>
            <a:r>
              <a:rPr lang="sr-Cyrl-RS" dirty="0"/>
              <a:t>, у сложен вишећелијски организам. </a:t>
            </a:r>
          </a:p>
          <a:p>
            <a:endParaRPr lang="en-US" dirty="0"/>
          </a:p>
        </p:txBody>
      </p:sp>
      <p:pic>
        <p:nvPicPr>
          <p:cNvPr id="5" name="Picture 4">
            <a:extLst>
              <a:ext uri="{FF2B5EF4-FFF2-40B4-BE49-F238E27FC236}">
                <a16:creationId xmlns:a16="http://schemas.microsoft.com/office/drawing/2014/main" id="{9E73EE83-ACCC-42EA-A74B-4C7A7F0989B7}"/>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8613609" y="878200"/>
            <a:ext cx="2381582" cy="1028844"/>
          </a:xfrm>
          <a:prstGeom prst="rect">
            <a:avLst/>
          </a:prstGeom>
        </p:spPr>
      </p:pic>
    </p:spTree>
    <p:extLst>
      <p:ext uri="{BB962C8B-B14F-4D97-AF65-F5344CB8AC3E}">
        <p14:creationId xmlns:p14="http://schemas.microsoft.com/office/powerpoint/2010/main" val="6259896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8EF61E-3101-4E6B-904E-3428E68894E8}"/>
              </a:ext>
            </a:extLst>
          </p:cNvPr>
          <p:cNvSpPr>
            <a:spLocks noGrp="1"/>
          </p:cNvSpPr>
          <p:nvPr>
            <p:ph type="title"/>
          </p:nvPr>
        </p:nvSpPr>
        <p:spPr/>
        <p:txBody>
          <a:bodyPr/>
          <a:lstStyle/>
          <a:p>
            <a:r>
              <a:rPr lang="ru-RU" dirty="0">
                <a:solidFill>
                  <a:schemeClr val="tx1"/>
                </a:solidFill>
                <a:hlinkClick r:id="rId2" tooltip="Ендокринологија">
                  <a:extLst>
                    <a:ext uri="{A12FA001-AC4F-418D-AE19-62706E023703}">
                      <ahyp:hlinkClr xmlns:ahyp="http://schemas.microsoft.com/office/drawing/2018/hyperlinkcolor" val="tx"/>
                    </a:ext>
                  </a:extLst>
                </a:hlinkClick>
              </a:rPr>
              <a:t>Ендокринологија</a:t>
            </a:r>
            <a:endParaRPr lang="en-US" dirty="0">
              <a:solidFill>
                <a:schemeClr val="tx1"/>
              </a:solidFill>
            </a:endParaRPr>
          </a:p>
        </p:txBody>
      </p:sp>
      <p:sp>
        <p:nvSpPr>
          <p:cNvPr id="3" name="Content Placeholder 2">
            <a:extLst>
              <a:ext uri="{FF2B5EF4-FFF2-40B4-BE49-F238E27FC236}">
                <a16:creationId xmlns:a16="http://schemas.microsoft.com/office/drawing/2014/main" id="{8717C7C2-1060-4E10-85CB-4D5CE5A484EE}"/>
              </a:ext>
            </a:extLst>
          </p:cNvPr>
          <p:cNvSpPr>
            <a:spLocks noGrp="1"/>
          </p:cNvSpPr>
          <p:nvPr>
            <p:ph idx="1"/>
          </p:nvPr>
        </p:nvSpPr>
        <p:spPr/>
        <p:txBody>
          <a:bodyPr/>
          <a:lstStyle/>
          <a:p>
            <a:r>
              <a:rPr lang="ru-RU" dirty="0">
                <a:hlinkClick r:id="rId2" tooltip="Ендокринологија"/>
              </a:rPr>
              <a:t>Ендокринологија</a:t>
            </a:r>
            <a:r>
              <a:rPr lang="ru-RU" dirty="0"/>
              <a:t> је наука о </a:t>
            </a:r>
            <a:r>
              <a:rPr lang="ru-RU" dirty="0">
                <a:hlinkClick r:id="rId3" tooltip="Хормон"/>
              </a:rPr>
              <a:t>хормонима</a:t>
            </a:r>
            <a:r>
              <a:rPr lang="ru-RU" dirty="0"/>
              <a:t> и њиховом утицају у целом телу човека.</a:t>
            </a:r>
            <a:endParaRPr lang="en-US" dirty="0"/>
          </a:p>
          <a:p>
            <a:r>
              <a:rPr lang="ru-RU" b="1" dirty="0"/>
              <a:t>Ендокринологија</a:t>
            </a:r>
            <a:r>
              <a:rPr lang="ru-RU" dirty="0"/>
              <a:t> је грана медицине која се бави поремећајима </a:t>
            </a:r>
            <a:r>
              <a:rPr lang="ru-RU" dirty="0">
                <a:hlinkClick r:id="rId4" tooltip="Ендокрини систем"/>
              </a:rPr>
              <a:t>ендокриног система</a:t>
            </a:r>
            <a:r>
              <a:rPr lang="ru-RU" dirty="0"/>
              <a:t> и његовим специфичним излучевинама - </a:t>
            </a:r>
            <a:r>
              <a:rPr lang="ru-RU" dirty="0">
                <a:hlinkClick r:id="rId5" tooltip="Хормони"/>
              </a:rPr>
              <a:t>хормонима</a:t>
            </a:r>
            <a:r>
              <a:rPr lang="ru-RU" dirty="0"/>
              <a:t>.</a:t>
            </a:r>
            <a:endParaRPr lang="en-US" dirty="0"/>
          </a:p>
        </p:txBody>
      </p:sp>
      <p:pic>
        <p:nvPicPr>
          <p:cNvPr id="5" name="Picture 4">
            <a:extLst>
              <a:ext uri="{FF2B5EF4-FFF2-40B4-BE49-F238E27FC236}">
                <a16:creationId xmlns:a16="http://schemas.microsoft.com/office/drawing/2014/main" id="{0037BDF8-3F98-4537-88BF-A1CE09018C7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686974" y="165364"/>
            <a:ext cx="2793651" cy="2120635"/>
          </a:xfrm>
          <a:prstGeom prst="rect">
            <a:avLst/>
          </a:prstGeom>
        </p:spPr>
      </p:pic>
    </p:spTree>
    <p:extLst>
      <p:ext uri="{BB962C8B-B14F-4D97-AF65-F5344CB8AC3E}">
        <p14:creationId xmlns:p14="http://schemas.microsoft.com/office/powerpoint/2010/main" val="234451759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7B9EF7-7BF4-4E21-8D5A-70FA6F897F0E}"/>
              </a:ext>
            </a:extLst>
          </p:cNvPr>
          <p:cNvSpPr>
            <a:spLocks noGrp="1"/>
          </p:cNvSpPr>
          <p:nvPr>
            <p:ph type="title"/>
          </p:nvPr>
        </p:nvSpPr>
        <p:spPr/>
        <p:txBody>
          <a:bodyPr/>
          <a:lstStyle/>
          <a:p>
            <a:r>
              <a:rPr lang="ru-RU" dirty="0">
                <a:solidFill>
                  <a:schemeClr val="tx1"/>
                </a:solidFill>
                <a:hlinkClick r:id="rId2" tooltip="Епидемиологија">
                  <a:extLst>
                    <a:ext uri="{A12FA001-AC4F-418D-AE19-62706E023703}">
                      <ahyp:hlinkClr xmlns:ahyp="http://schemas.microsoft.com/office/drawing/2018/hyperlinkcolor" val="tx"/>
                    </a:ext>
                  </a:extLst>
                </a:hlinkClick>
              </a:rPr>
              <a:t>Епидемиологија</a:t>
            </a:r>
            <a:endParaRPr lang="en-US" dirty="0">
              <a:solidFill>
                <a:schemeClr val="tx1"/>
              </a:solidFill>
            </a:endParaRPr>
          </a:p>
        </p:txBody>
      </p:sp>
      <p:sp>
        <p:nvSpPr>
          <p:cNvPr id="3" name="Content Placeholder 2">
            <a:extLst>
              <a:ext uri="{FF2B5EF4-FFF2-40B4-BE49-F238E27FC236}">
                <a16:creationId xmlns:a16="http://schemas.microsoft.com/office/drawing/2014/main" id="{B39A0C55-571E-4E66-8CDA-CEED942FC23A}"/>
              </a:ext>
            </a:extLst>
          </p:cNvPr>
          <p:cNvSpPr>
            <a:spLocks noGrp="1"/>
          </p:cNvSpPr>
          <p:nvPr>
            <p:ph idx="1"/>
          </p:nvPr>
        </p:nvSpPr>
        <p:spPr>
          <a:xfrm>
            <a:off x="1295401" y="2556931"/>
            <a:ext cx="9973732" cy="3674535"/>
          </a:xfrm>
        </p:spPr>
        <p:txBody>
          <a:bodyPr>
            <a:normAutofit fontScale="77500" lnSpcReduction="20000"/>
          </a:bodyPr>
          <a:lstStyle/>
          <a:p>
            <a:r>
              <a:rPr lang="ru-RU" dirty="0">
                <a:hlinkClick r:id="rId2" tooltip="Епидемиологија"/>
              </a:rPr>
              <a:t>Епидемиологија</a:t>
            </a:r>
            <a:r>
              <a:rPr lang="ru-RU" dirty="0"/>
              <a:t> је наука о демографији болести и укључује, али није ограничена на, проучавање епидемија.</a:t>
            </a:r>
            <a:endParaRPr lang="en-US" dirty="0"/>
          </a:p>
          <a:p>
            <a:r>
              <a:rPr lang="ru-RU" b="1" dirty="0"/>
              <a:t>Епидемиологија</a:t>
            </a:r>
            <a:r>
              <a:rPr lang="ru-RU" dirty="0"/>
              <a:t> је </a:t>
            </a:r>
            <a:r>
              <a:rPr lang="ru-RU" dirty="0">
                <a:hlinkClick r:id="rId3" tooltip="Naučna disciplina"/>
              </a:rPr>
              <a:t>научна дисциплина</a:t>
            </a:r>
            <a:r>
              <a:rPr lang="ru-RU" dirty="0"/>
              <a:t> која проучава учесталост и распрострањеност, као и ширење </a:t>
            </a:r>
            <a:r>
              <a:rPr lang="ru-RU" dirty="0">
                <a:hlinkClick r:id="rId4" tooltip="Болест"/>
              </a:rPr>
              <a:t>болести</a:t>
            </a:r>
            <a:r>
              <a:rPr lang="ru-RU" dirty="0"/>
              <a:t> у одређеној популацији. Епидемиологија се заснива на сазнањима медицине, социологије, </a:t>
            </a:r>
            <a:r>
              <a:rPr lang="ru-RU" dirty="0">
                <a:hlinkClick r:id="rId5" tooltip="Психологија"/>
              </a:rPr>
              <a:t>психологије</a:t>
            </a:r>
            <a:r>
              <a:rPr lang="ru-RU" dirty="0"/>
              <a:t> и </a:t>
            </a:r>
            <a:r>
              <a:rPr lang="ru-RU" dirty="0">
                <a:hlinkClick r:id="rId6" tooltip="Демографија"/>
              </a:rPr>
              <a:t>демографије</a:t>
            </a:r>
            <a:r>
              <a:rPr lang="ru-RU" dirty="0"/>
              <a:t>. На основу познавања законитости јављања и ширења </a:t>
            </a:r>
            <a:r>
              <a:rPr lang="ru-RU" dirty="0">
                <a:hlinkClick r:id="rId4" tooltip="Болест"/>
              </a:rPr>
              <a:t>болести</a:t>
            </a:r>
            <a:r>
              <a:rPr lang="ru-RU" dirty="0"/>
              <a:t>, епидемиолози предузимају одређене практичне мере за њихово спречавање и сузбијање.</a:t>
            </a:r>
            <a:r>
              <a:rPr lang="ru-RU" baseline="30000" dirty="0">
                <a:hlinkClick r:id="rId7"/>
              </a:rPr>
              <a:t>[1]</a:t>
            </a:r>
            <a:r>
              <a:rPr lang="ru-RU" dirty="0"/>
              <a:t> </a:t>
            </a:r>
          </a:p>
          <a:p>
            <a:r>
              <a:rPr lang="ru-RU" dirty="0"/>
              <a:t>Циљ епидемиологије је да идентификује факторе који су повезани са појавом болести, невезано за то да ли су они директни узрочници неке болести или само повећавају ризик од настанка исте. Резултати се користе у превенцији, постављању дијагнозе болести, процени прогнозе и успостављању терапије.</a:t>
            </a:r>
            <a:r>
              <a:rPr lang="ru-RU" baseline="30000" dirty="0">
                <a:hlinkClick r:id="rId8"/>
              </a:rPr>
              <a:t>[2]</a:t>
            </a:r>
            <a:r>
              <a:rPr lang="ru-RU" dirty="0"/>
              <a:t> </a:t>
            </a:r>
          </a:p>
          <a:p>
            <a:r>
              <a:rPr lang="ru-RU" dirty="0"/>
              <a:t>Епидемиолошка истраживања проучавају каузалност два догађаја, тј. узрок и последицу. При одређивању ових каузалних веза предпостављени узрок не мора увек да има за исход обољење. </a:t>
            </a:r>
          </a:p>
          <a:p>
            <a:endParaRPr lang="en-US" dirty="0"/>
          </a:p>
        </p:txBody>
      </p:sp>
    </p:spTree>
    <p:extLst>
      <p:ext uri="{BB962C8B-B14F-4D97-AF65-F5344CB8AC3E}">
        <p14:creationId xmlns:p14="http://schemas.microsoft.com/office/powerpoint/2010/main" val="29198362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594EA2-94D4-4011-BC4B-FCAF0F4243BB}"/>
              </a:ext>
            </a:extLst>
          </p:cNvPr>
          <p:cNvSpPr>
            <a:spLocks noGrp="1"/>
          </p:cNvSpPr>
          <p:nvPr>
            <p:ph type="title"/>
          </p:nvPr>
        </p:nvSpPr>
        <p:spPr/>
        <p:txBody>
          <a:bodyPr/>
          <a:lstStyle/>
          <a:p>
            <a:r>
              <a:rPr lang="ru-RU" dirty="0">
                <a:solidFill>
                  <a:schemeClr val="tx1"/>
                </a:solidFill>
                <a:hlinkClick r:id="rId2" tooltip="Генетика">
                  <a:extLst>
                    <a:ext uri="{A12FA001-AC4F-418D-AE19-62706E023703}">
                      <ahyp:hlinkClr xmlns:ahyp="http://schemas.microsoft.com/office/drawing/2018/hyperlinkcolor" val="tx"/>
                    </a:ext>
                  </a:extLst>
                </a:hlinkClick>
              </a:rPr>
              <a:t>Генетика</a:t>
            </a:r>
            <a:endParaRPr lang="en-US" dirty="0">
              <a:solidFill>
                <a:schemeClr val="tx1"/>
              </a:solidFill>
            </a:endParaRPr>
          </a:p>
        </p:txBody>
      </p:sp>
      <p:sp>
        <p:nvSpPr>
          <p:cNvPr id="3" name="Content Placeholder 2">
            <a:extLst>
              <a:ext uri="{FF2B5EF4-FFF2-40B4-BE49-F238E27FC236}">
                <a16:creationId xmlns:a16="http://schemas.microsoft.com/office/drawing/2014/main" id="{99C8DD36-7970-4CDB-83CB-3D33517FBC6E}"/>
              </a:ext>
            </a:extLst>
          </p:cNvPr>
          <p:cNvSpPr>
            <a:spLocks noGrp="1"/>
          </p:cNvSpPr>
          <p:nvPr>
            <p:ph idx="1"/>
          </p:nvPr>
        </p:nvSpPr>
        <p:spPr>
          <a:xfrm>
            <a:off x="1295402" y="2556932"/>
            <a:ext cx="9601196" cy="3318936"/>
          </a:xfrm>
        </p:spPr>
        <p:txBody>
          <a:bodyPr>
            <a:normAutofit fontScale="92500" lnSpcReduction="10000"/>
          </a:bodyPr>
          <a:lstStyle/>
          <a:p>
            <a:r>
              <a:rPr lang="ru-RU" dirty="0">
                <a:hlinkClick r:id="rId2" tooltip="Генетика"/>
              </a:rPr>
              <a:t>Генетика</a:t>
            </a:r>
            <a:r>
              <a:rPr lang="ru-RU" dirty="0"/>
              <a:t> (</a:t>
            </a:r>
            <a:r>
              <a:rPr lang="ru-RU" dirty="0">
                <a:hlinkClick r:id="rId3" tooltip="Људска генетика"/>
              </a:rPr>
              <a:t>хумана генетика</a:t>
            </a:r>
            <a:r>
              <a:rPr lang="ru-RU" dirty="0"/>
              <a:t>) је проучавање </a:t>
            </a:r>
            <a:r>
              <a:rPr lang="ru-RU" dirty="0">
                <a:hlinkClick r:id="rId4" tooltip="Ген"/>
              </a:rPr>
              <a:t>гена</a:t>
            </a:r>
            <a:r>
              <a:rPr lang="ru-RU" dirty="0"/>
              <a:t> и њихове улоге у </a:t>
            </a:r>
            <a:r>
              <a:rPr lang="ru-RU" dirty="0">
                <a:hlinkClick r:id="rId5" tooltip="Насљеђивање (биологија) (страница не постоји)"/>
              </a:rPr>
              <a:t>биолошком наслеђу</a:t>
            </a:r>
            <a:r>
              <a:rPr lang="ru-RU" dirty="0"/>
              <a:t>.</a:t>
            </a:r>
            <a:endParaRPr lang="en-US" dirty="0"/>
          </a:p>
          <a:p>
            <a:r>
              <a:rPr lang="sr-Cyrl-RS" b="1" dirty="0"/>
              <a:t>Генетика</a:t>
            </a:r>
            <a:r>
              <a:rPr lang="sr-Cyrl-RS" dirty="0"/>
              <a:t> (</a:t>
            </a:r>
            <a:r>
              <a:rPr lang="sr-Cyrl-RS" dirty="0">
                <a:hlinkClick r:id="rId6" tooltip="Грчки језик"/>
              </a:rPr>
              <a:t>грч.</a:t>
            </a:r>
            <a:r>
              <a:rPr lang="sr-Cyrl-RS" dirty="0"/>
              <a:t> </a:t>
            </a:r>
            <a:r>
              <a:rPr lang="el-GR" dirty="0"/>
              <a:t>γεννώ — </a:t>
            </a:r>
            <a:r>
              <a:rPr lang="sr-Cyrl-RS" dirty="0"/>
              <a:t>гено, значи дати род, родити) као дисциплина </a:t>
            </a:r>
            <a:r>
              <a:rPr lang="sr-Cyrl-RS" dirty="0">
                <a:hlinkClick r:id="rId7" tooltip="Биологија"/>
              </a:rPr>
              <a:t>биологије</a:t>
            </a:r>
            <a:r>
              <a:rPr lang="sr-Cyrl-RS" dirty="0"/>
              <a:t> је </a:t>
            </a:r>
            <a:r>
              <a:rPr lang="sr-Cyrl-RS" dirty="0">
                <a:hlinkClick r:id="rId8" tooltip="Наука"/>
              </a:rPr>
              <a:t>наука</a:t>
            </a:r>
            <a:r>
              <a:rPr lang="sr-Cyrl-RS" dirty="0"/>
              <a:t> која проучава наслеђивање и варијације биолошких особина код живих </a:t>
            </a:r>
            <a:r>
              <a:rPr lang="sr-Cyrl-RS" dirty="0">
                <a:hlinkClick r:id="rId9" tooltip="Организам"/>
              </a:rPr>
              <a:t>организама</a:t>
            </a:r>
            <a:r>
              <a:rPr lang="en-US" dirty="0"/>
              <a:t>. </a:t>
            </a:r>
          </a:p>
          <a:p>
            <a:r>
              <a:rPr lang="sr-Cyrl-RS" dirty="0"/>
              <a:t>За прву употребу термина сматра се она у писму које је енглески научник </a:t>
            </a:r>
            <a:r>
              <a:rPr lang="sr-Cyrl-RS" dirty="0">
                <a:hlinkClick r:id="rId10" tooltip="Вилијам Бејтсон (страница не постоји)"/>
              </a:rPr>
              <a:t>Вилијам Бејтсон</a:t>
            </a:r>
            <a:r>
              <a:rPr lang="sr-Cyrl-RS" dirty="0"/>
              <a:t> послао </a:t>
            </a:r>
            <a:r>
              <a:rPr lang="sr-Cyrl-RS" dirty="0">
                <a:hlinkClick r:id="rId11" tooltip="Адам Седвик (страница не постоји)"/>
              </a:rPr>
              <a:t>Адаму Седвику</a:t>
            </a:r>
            <a:r>
              <a:rPr lang="sr-Cyrl-RS" dirty="0"/>
              <a:t> 18. априла </a:t>
            </a:r>
            <a:r>
              <a:rPr lang="sr-Cyrl-RS" dirty="0">
                <a:hlinkClick r:id="rId12" tooltip="1905"/>
              </a:rPr>
              <a:t>1905</a:t>
            </a:r>
            <a:r>
              <a:rPr lang="sr-Cyrl-RS" dirty="0"/>
              <a:t>, у којем је описао науку која за циљ има проучавање процеса наслеђивања и варијације између организама.</a:t>
            </a:r>
            <a:endParaRPr lang="en-US" dirty="0"/>
          </a:p>
        </p:txBody>
      </p:sp>
      <p:pic>
        <p:nvPicPr>
          <p:cNvPr id="5" name="Picture 4">
            <a:extLst>
              <a:ext uri="{FF2B5EF4-FFF2-40B4-BE49-F238E27FC236}">
                <a16:creationId xmlns:a16="http://schemas.microsoft.com/office/drawing/2014/main" id="{4DE25E01-71EC-490E-90FA-A2C84C8B89DF}"/>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8271930" y="667511"/>
            <a:ext cx="1600200" cy="1618488"/>
          </a:xfrm>
          <a:prstGeom prst="rect">
            <a:avLst/>
          </a:prstGeom>
        </p:spPr>
      </p:pic>
    </p:spTree>
    <p:extLst>
      <p:ext uri="{BB962C8B-B14F-4D97-AF65-F5344CB8AC3E}">
        <p14:creationId xmlns:p14="http://schemas.microsoft.com/office/powerpoint/2010/main" val="11509675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5FB9EB-9A44-4F45-B768-0105D16F096A}"/>
              </a:ext>
            </a:extLst>
          </p:cNvPr>
          <p:cNvSpPr>
            <a:spLocks noGrp="1"/>
          </p:cNvSpPr>
          <p:nvPr>
            <p:ph type="title"/>
          </p:nvPr>
        </p:nvSpPr>
        <p:spPr/>
        <p:txBody>
          <a:bodyPr/>
          <a:lstStyle/>
          <a:p>
            <a:r>
              <a:rPr lang="ru-RU" dirty="0">
                <a:solidFill>
                  <a:schemeClr val="tx1"/>
                </a:solidFill>
                <a:hlinkClick r:id="rId2" tooltip="Имунологија">
                  <a:extLst>
                    <a:ext uri="{A12FA001-AC4F-418D-AE19-62706E023703}">
                      <ahyp:hlinkClr xmlns:ahyp="http://schemas.microsoft.com/office/drawing/2018/hyperlinkcolor" val="tx"/>
                    </a:ext>
                  </a:extLst>
                </a:hlinkClick>
              </a:rPr>
              <a:t>Имунологија</a:t>
            </a:r>
            <a:endParaRPr lang="en-US" dirty="0">
              <a:solidFill>
                <a:schemeClr val="tx1"/>
              </a:solidFill>
            </a:endParaRPr>
          </a:p>
        </p:txBody>
      </p:sp>
      <p:sp>
        <p:nvSpPr>
          <p:cNvPr id="3" name="Content Placeholder 2">
            <a:extLst>
              <a:ext uri="{FF2B5EF4-FFF2-40B4-BE49-F238E27FC236}">
                <a16:creationId xmlns:a16="http://schemas.microsoft.com/office/drawing/2014/main" id="{807F1B8A-4DF2-4E7C-BC09-30D138A15561}"/>
              </a:ext>
            </a:extLst>
          </p:cNvPr>
          <p:cNvSpPr>
            <a:spLocks noGrp="1"/>
          </p:cNvSpPr>
          <p:nvPr>
            <p:ph idx="1"/>
          </p:nvPr>
        </p:nvSpPr>
        <p:spPr/>
        <p:txBody>
          <a:bodyPr>
            <a:normAutofit/>
          </a:bodyPr>
          <a:lstStyle/>
          <a:p>
            <a:r>
              <a:rPr lang="ru-RU" dirty="0">
                <a:hlinkClick r:id="rId2" tooltip="Имунологија"/>
              </a:rPr>
              <a:t>Имунологија</a:t>
            </a:r>
            <a:r>
              <a:rPr lang="ru-RU" dirty="0"/>
              <a:t> (</a:t>
            </a:r>
            <a:r>
              <a:rPr lang="ru-RU" dirty="0">
                <a:hlinkClick r:id="rId3" tooltip="Имунохематологија (страница не постоји)"/>
              </a:rPr>
              <a:t>имунохематологија</a:t>
            </a:r>
            <a:r>
              <a:rPr lang="ru-RU" dirty="0"/>
              <a:t>) је наука која проучава </a:t>
            </a:r>
            <a:r>
              <a:rPr lang="ru-RU" dirty="0">
                <a:hlinkClick r:id="rId4" tooltip="Имунски систем"/>
              </a:rPr>
              <a:t>имунолошки систем</a:t>
            </a:r>
            <a:r>
              <a:rPr lang="ru-RU" dirty="0"/>
              <a:t>, који укључује урођени и </a:t>
            </a:r>
            <a:r>
              <a:rPr lang="ru-RU" dirty="0">
                <a:hlinkClick r:id="rId5" tooltip="Adaptivni imunski sistem"/>
              </a:rPr>
              <a:t>адаптивни имунски систем</a:t>
            </a:r>
            <a:r>
              <a:rPr lang="ru-RU" dirty="0"/>
              <a:t> код људи.</a:t>
            </a:r>
            <a:endParaRPr lang="en-US" dirty="0"/>
          </a:p>
          <a:p>
            <a:r>
              <a:rPr lang="ru-RU" dirty="0"/>
              <a:t>Имунологија мапира, мери и контекстуализује </a:t>
            </a:r>
            <a:r>
              <a:rPr lang="ru-RU" dirty="0">
                <a:hlinkClick r:id="rId6" tooltip="Physiology"/>
              </a:rPr>
              <a:t>физиолошко</a:t>
            </a:r>
            <a:r>
              <a:rPr lang="ru-RU" dirty="0"/>
              <a:t> функционисање имуног система у здравственим стањима и болестима; неисправности имуног система у имунолошким поремећајима (као што су </a:t>
            </a:r>
            <a:r>
              <a:rPr lang="ru-RU" dirty="0">
                <a:hlinkClick r:id="rId7" tooltip="Autoimune bolesti"/>
              </a:rPr>
              <a:t>аутоимуне болести</a:t>
            </a:r>
            <a:r>
              <a:rPr lang="ru-RU" dirty="0"/>
              <a:t>, </a:t>
            </a:r>
            <a:r>
              <a:rPr lang="ru-RU" dirty="0">
                <a:hlinkClick r:id="rId8" tooltip="Hipersenzitivnost"/>
              </a:rPr>
              <a:t>хиперсензитивности</a:t>
            </a:r>
            <a:r>
              <a:rPr lang="ru-RU" dirty="0"/>
              <a:t>, </a:t>
            </a:r>
            <a:r>
              <a:rPr lang="ru-RU" dirty="0">
                <a:hlinkClick r:id="rId9" tooltip="Imunodeficijencija"/>
              </a:rPr>
              <a:t>имуне недостатке</a:t>
            </a:r>
            <a:r>
              <a:rPr lang="ru-RU" dirty="0"/>
              <a:t> и </a:t>
            </a:r>
            <a:r>
              <a:rPr lang="ru-RU" dirty="0">
                <a:hlinkClick r:id="rId10" tooltip="Transplant rejection (страница не постоји)"/>
              </a:rPr>
              <a:t>одбацивање трансплантата</a:t>
            </a:r>
            <a:r>
              <a:rPr lang="ru-RU" dirty="0"/>
              <a:t>); и физичке, хемијске и физиолошке карактеристике компонената имуног система </a:t>
            </a:r>
            <a:r>
              <a:rPr lang="ru-RU" i="1" dirty="0">
                <a:hlinkClick r:id="rId11" tooltip="In vitro"/>
              </a:rPr>
              <a:t>ин витро</a:t>
            </a:r>
            <a:r>
              <a:rPr lang="ru-RU" dirty="0"/>
              <a:t>, </a:t>
            </a:r>
            <a:r>
              <a:rPr lang="ru-RU" i="1" dirty="0">
                <a:hlinkClick r:id="rId12" tooltip="In situ (страница не постоји)"/>
              </a:rPr>
              <a:t>ин ситу</a:t>
            </a:r>
            <a:r>
              <a:rPr lang="ru-RU" dirty="0"/>
              <a:t> и </a:t>
            </a:r>
            <a:r>
              <a:rPr lang="ru-RU" i="1" dirty="0">
                <a:hlinkClick r:id="rId13" tooltip="In vivo"/>
              </a:rPr>
              <a:t>ин виво</a:t>
            </a:r>
            <a:r>
              <a:rPr lang="ru-RU" dirty="0"/>
              <a:t>.</a:t>
            </a:r>
            <a:endParaRPr lang="en-US" dirty="0"/>
          </a:p>
        </p:txBody>
      </p:sp>
      <p:pic>
        <p:nvPicPr>
          <p:cNvPr id="7" name="Picture 6">
            <a:extLst>
              <a:ext uri="{FF2B5EF4-FFF2-40B4-BE49-F238E27FC236}">
                <a16:creationId xmlns:a16="http://schemas.microsoft.com/office/drawing/2014/main" id="{39D40EBB-8CEA-46A3-8D86-388BAF32358B}"/>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8363796" y="711199"/>
            <a:ext cx="2659803" cy="1464733"/>
          </a:xfrm>
          <a:prstGeom prst="rect">
            <a:avLst/>
          </a:prstGeom>
        </p:spPr>
      </p:pic>
    </p:spTree>
    <p:extLst>
      <p:ext uri="{BB962C8B-B14F-4D97-AF65-F5344CB8AC3E}">
        <p14:creationId xmlns:p14="http://schemas.microsoft.com/office/powerpoint/2010/main" val="127925536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9CBADE-EABF-48EC-A24D-CF5AA6E8DE59}"/>
              </a:ext>
            </a:extLst>
          </p:cNvPr>
          <p:cNvSpPr>
            <a:spLocks noGrp="1"/>
          </p:cNvSpPr>
          <p:nvPr>
            <p:ph type="title"/>
          </p:nvPr>
        </p:nvSpPr>
        <p:spPr/>
        <p:txBody>
          <a:bodyPr/>
          <a:lstStyle/>
          <a:p>
            <a:r>
              <a:rPr lang="ru-RU" dirty="0">
                <a:solidFill>
                  <a:schemeClr val="tx1"/>
                </a:solidFill>
                <a:hlinkClick r:id="rId2" tooltip="Медицинска физика (страница не постоји)">
                  <a:extLst>
                    <a:ext uri="{A12FA001-AC4F-418D-AE19-62706E023703}">
                      <ahyp:hlinkClr xmlns:ahyp="http://schemas.microsoft.com/office/drawing/2018/hyperlinkcolor" val="tx"/>
                    </a:ext>
                  </a:extLst>
                </a:hlinkClick>
              </a:rPr>
              <a:t>Медицинска физика</a:t>
            </a:r>
            <a:endParaRPr lang="en-US" dirty="0">
              <a:solidFill>
                <a:schemeClr val="tx1"/>
              </a:solidFill>
            </a:endParaRPr>
          </a:p>
        </p:txBody>
      </p:sp>
      <p:sp>
        <p:nvSpPr>
          <p:cNvPr id="3" name="Content Placeholder 2">
            <a:extLst>
              <a:ext uri="{FF2B5EF4-FFF2-40B4-BE49-F238E27FC236}">
                <a16:creationId xmlns:a16="http://schemas.microsoft.com/office/drawing/2014/main" id="{1BC6D8A4-0F77-4609-AB44-F394291F999E}"/>
              </a:ext>
            </a:extLst>
          </p:cNvPr>
          <p:cNvSpPr>
            <a:spLocks noGrp="1"/>
          </p:cNvSpPr>
          <p:nvPr>
            <p:ph idx="1"/>
          </p:nvPr>
        </p:nvSpPr>
        <p:spPr/>
        <p:txBody>
          <a:bodyPr/>
          <a:lstStyle/>
          <a:p>
            <a:r>
              <a:rPr lang="ru-RU" dirty="0">
                <a:hlinkClick r:id="rId2" tooltip="Медицинска физика (страница не постоји)"/>
              </a:rPr>
              <a:t>Медицинска физика</a:t>
            </a:r>
            <a:r>
              <a:rPr lang="ru-RU" dirty="0"/>
              <a:t> је наука која проучава примене принципа физике у медицини.</a:t>
            </a:r>
            <a:endParaRPr lang="en-US" dirty="0"/>
          </a:p>
        </p:txBody>
      </p:sp>
    </p:spTree>
    <p:extLst>
      <p:ext uri="{BB962C8B-B14F-4D97-AF65-F5344CB8AC3E}">
        <p14:creationId xmlns:p14="http://schemas.microsoft.com/office/powerpoint/2010/main" val="38400471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07128C-EC2A-4C5E-B7ED-CB121D7051DE}"/>
              </a:ext>
            </a:extLst>
          </p:cNvPr>
          <p:cNvSpPr>
            <a:spLocks noGrp="1"/>
          </p:cNvSpPr>
          <p:nvPr>
            <p:ph type="title"/>
          </p:nvPr>
        </p:nvSpPr>
        <p:spPr/>
        <p:txBody>
          <a:bodyPr/>
          <a:lstStyle/>
          <a:p>
            <a:r>
              <a:rPr lang="ru-RU" dirty="0">
                <a:solidFill>
                  <a:schemeClr val="tx1"/>
                </a:solidFill>
                <a:hlinkClick r:id="rId2" tooltip="Medicinska hemija">
                  <a:extLst>
                    <a:ext uri="{A12FA001-AC4F-418D-AE19-62706E023703}">
                      <ahyp:hlinkClr xmlns:ahyp="http://schemas.microsoft.com/office/drawing/2018/hyperlinkcolor" val="tx"/>
                    </a:ext>
                  </a:extLst>
                </a:hlinkClick>
              </a:rPr>
              <a:t>Медицинска хемија</a:t>
            </a:r>
            <a:endParaRPr lang="en-US" dirty="0">
              <a:solidFill>
                <a:schemeClr val="tx1"/>
              </a:solidFill>
            </a:endParaRPr>
          </a:p>
        </p:txBody>
      </p:sp>
      <p:sp>
        <p:nvSpPr>
          <p:cNvPr id="3" name="Content Placeholder 2">
            <a:extLst>
              <a:ext uri="{FF2B5EF4-FFF2-40B4-BE49-F238E27FC236}">
                <a16:creationId xmlns:a16="http://schemas.microsoft.com/office/drawing/2014/main" id="{BA4CAC9B-DE7A-4302-8107-78C644E7D095}"/>
              </a:ext>
            </a:extLst>
          </p:cNvPr>
          <p:cNvSpPr>
            <a:spLocks noGrp="1"/>
          </p:cNvSpPr>
          <p:nvPr>
            <p:ph idx="1"/>
          </p:nvPr>
        </p:nvSpPr>
        <p:spPr/>
        <p:txBody>
          <a:bodyPr/>
          <a:lstStyle/>
          <a:p>
            <a:r>
              <a:rPr lang="ru-RU" dirty="0">
                <a:hlinkClick r:id="rId2" tooltip="Medicinska hemija"/>
              </a:rPr>
              <a:t>Медицинска хемија</a:t>
            </a:r>
            <a:r>
              <a:rPr lang="ru-RU" dirty="0"/>
              <a:t> или </a:t>
            </a:r>
            <a:r>
              <a:rPr lang="ru-RU" i="1" dirty="0"/>
              <a:t>фармацеутска хемија</a:t>
            </a:r>
            <a:r>
              <a:rPr lang="ru-RU" dirty="0"/>
              <a:t> је дисциплина која обухвата </a:t>
            </a:r>
            <a:r>
              <a:rPr lang="ru-RU" dirty="0">
                <a:hlinkClick r:id="rId3" tooltip="Dizajn leka"/>
              </a:rPr>
              <a:t>дизајн</a:t>
            </a:r>
            <a:r>
              <a:rPr lang="ru-RU" dirty="0"/>
              <a:t>, </a:t>
            </a:r>
            <a:r>
              <a:rPr lang="ru-RU" dirty="0">
                <a:hlinkClick r:id="rId4" tooltip="Organska sinteza"/>
              </a:rPr>
              <a:t>синтезу</a:t>
            </a:r>
            <a:r>
              <a:rPr lang="ru-RU" dirty="0"/>
              <a:t> и развој </a:t>
            </a:r>
            <a:r>
              <a:rPr lang="ru-RU" dirty="0">
                <a:hlinkClick r:id="rId5" tooltip="Фармација"/>
              </a:rPr>
              <a:t>фармацеутских</a:t>
            </a:r>
            <a:r>
              <a:rPr lang="ru-RU" dirty="0"/>
              <a:t> </a:t>
            </a:r>
            <a:r>
              <a:rPr lang="ru-RU" dirty="0">
                <a:hlinkClick r:id="rId6" tooltip="Лек"/>
              </a:rPr>
              <a:t>лекова</a:t>
            </a:r>
            <a:r>
              <a:rPr lang="ru-RU" dirty="0"/>
              <a:t>.</a:t>
            </a:r>
            <a:endParaRPr lang="en-US" dirty="0"/>
          </a:p>
          <a:p>
            <a:r>
              <a:rPr lang="en-US" b="1" dirty="0" err="1"/>
              <a:t>Medicinska</a:t>
            </a:r>
            <a:r>
              <a:rPr lang="en-US" b="1" dirty="0"/>
              <a:t> </a:t>
            </a:r>
            <a:r>
              <a:rPr lang="en-US" b="1" dirty="0" err="1"/>
              <a:t>hemija</a:t>
            </a:r>
            <a:r>
              <a:rPr lang="en-US" dirty="0"/>
              <a:t> </a:t>
            </a:r>
            <a:r>
              <a:rPr lang="en-US" dirty="0" err="1"/>
              <a:t>ili</a:t>
            </a:r>
            <a:r>
              <a:rPr lang="en-US" dirty="0"/>
              <a:t> </a:t>
            </a:r>
            <a:r>
              <a:rPr lang="en-US" i="1" dirty="0" err="1"/>
              <a:t>farmaceutska</a:t>
            </a:r>
            <a:r>
              <a:rPr lang="en-US" i="1" dirty="0"/>
              <a:t> </a:t>
            </a:r>
            <a:r>
              <a:rPr lang="en-US" i="1" dirty="0" err="1"/>
              <a:t>hemija</a:t>
            </a:r>
            <a:r>
              <a:rPr lang="en-US" dirty="0"/>
              <a:t> je </a:t>
            </a:r>
            <a:r>
              <a:rPr lang="en-US" dirty="0" err="1"/>
              <a:t>disciplina</a:t>
            </a:r>
            <a:r>
              <a:rPr lang="en-US" dirty="0"/>
              <a:t> </a:t>
            </a:r>
            <a:r>
              <a:rPr lang="en-US" dirty="0" err="1"/>
              <a:t>na</a:t>
            </a:r>
            <a:r>
              <a:rPr lang="en-US" dirty="0"/>
              <a:t> </a:t>
            </a:r>
            <a:r>
              <a:rPr lang="en-US" dirty="0" err="1"/>
              <a:t>raskršću</a:t>
            </a:r>
            <a:r>
              <a:rPr lang="en-US" dirty="0"/>
              <a:t> </a:t>
            </a:r>
            <a:r>
              <a:rPr lang="en-US" dirty="0" err="1">
                <a:hlinkClick r:id="rId7" tooltip="Хемија"/>
              </a:rPr>
              <a:t>hemije</a:t>
            </a:r>
            <a:r>
              <a:rPr lang="en-US" dirty="0"/>
              <a:t>, </a:t>
            </a:r>
            <a:r>
              <a:rPr lang="en-US" dirty="0" err="1">
                <a:hlinkClick r:id="rId8" tooltip="Фармакологија"/>
              </a:rPr>
              <a:t>farmakologije</a:t>
            </a:r>
            <a:r>
              <a:rPr lang="en-US" dirty="0"/>
              <a:t>, </a:t>
            </a:r>
            <a:r>
              <a:rPr lang="en-US" dirty="0" err="1"/>
              <a:t>i</a:t>
            </a:r>
            <a:r>
              <a:rPr lang="en-US" dirty="0"/>
              <a:t> </a:t>
            </a:r>
            <a:r>
              <a:rPr lang="en-US" dirty="0" err="1">
                <a:hlinkClick r:id="rId9" tooltip="Биологија"/>
              </a:rPr>
              <a:t>biologije</a:t>
            </a:r>
            <a:r>
              <a:rPr lang="en-US" dirty="0"/>
              <a:t> </a:t>
            </a:r>
            <a:r>
              <a:rPr lang="en-US" dirty="0" err="1"/>
              <a:t>koja</a:t>
            </a:r>
            <a:r>
              <a:rPr lang="en-US" dirty="0"/>
              <a:t> </a:t>
            </a:r>
            <a:r>
              <a:rPr lang="en-US" dirty="0" err="1"/>
              <a:t>obuhvata</a:t>
            </a:r>
            <a:r>
              <a:rPr lang="en-US" dirty="0"/>
              <a:t> </a:t>
            </a:r>
            <a:r>
              <a:rPr lang="en-US" dirty="0" err="1">
                <a:hlinkClick r:id="rId3" tooltip="Dizajn leka"/>
              </a:rPr>
              <a:t>dizajn</a:t>
            </a:r>
            <a:r>
              <a:rPr lang="en-US" dirty="0"/>
              <a:t>, </a:t>
            </a:r>
            <a:r>
              <a:rPr lang="en-US" dirty="0" err="1">
                <a:hlinkClick r:id="rId4" tooltip="Organska sinteza"/>
              </a:rPr>
              <a:t>sintezu</a:t>
            </a:r>
            <a:r>
              <a:rPr lang="en-US" dirty="0"/>
              <a:t> </a:t>
            </a:r>
            <a:r>
              <a:rPr lang="en-US" dirty="0" err="1"/>
              <a:t>i</a:t>
            </a:r>
            <a:r>
              <a:rPr lang="en-US" dirty="0"/>
              <a:t> </a:t>
            </a:r>
            <a:r>
              <a:rPr lang="en-US" dirty="0" err="1"/>
              <a:t>razvoj</a:t>
            </a:r>
            <a:r>
              <a:rPr lang="en-US" dirty="0"/>
              <a:t> </a:t>
            </a:r>
            <a:r>
              <a:rPr lang="en-US" dirty="0" err="1">
                <a:hlinkClick r:id="rId5" tooltip="Фармација"/>
              </a:rPr>
              <a:t>farmaceutiskih</a:t>
            </a:r>
            <a:r>
              <a:rPr lang="en-US" dirty="0"/>
              <a:t> </a:t>
            </a:r>
            <a:r>
              <a:rPr lang="en-US" dirty="0" err="1">
                <a:hlinkClick r:id="rId6" tooltip="Лек"/>
              </a:rPr>
              <a:t>lekova</a:t>
            </a:r>
            <a:r>
              <a:rPr lang="en-US" dirty="0"/>
              <a:t>.</a:t>
            </a:r>
          </a:p>
        </p:txBody>
      </p:sp>
      <p:pic>
        <p:nvPicPr>
          <p:cNvPr id="5" name="Picture 4">
            <a:extLst>
              <a:ext uri="{FF2B5EF4-FFF2-40B4-BE49-F238E27FC236}">
                <a16:creationId xmlns:a16="http://schemas.microsoft.com/office/drawing/2014/main" id="{E78A1A8F-FA2A-496F-9F34-E83140C5E642}"/>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8918575" y="640290"/>
            <a:ext cx="2381250" cy="1781175"/>
          </a:xfrm>
          <a:prstGeom prst="rect">
            <a:avLst/>
          </a:prstGeom>
        </p:spPr>
      </p:pic>
      <p:pic>
        <p:nvPicPr>
          <p:cNvPr id="7" name="Picture 6">
            <a:extLst>
              <a:ext uri="{FF2B5EF4-FFF2-40B4-BE49-F238E27FC236}">
                <a16:creationId xmlns:a16="http://schemas.microsoft.com/office/drawing/2014/main" id="{588845AB-1529-4373-8FE3-D505DAA2DA64}"/>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197600" y="4472517"/>
            <a:ext cx="2794000" cy="2095500"/>
          </a:xfrm>
          <a:prstGeom prst="rect">
            <a:avLst/>
          </a:prstGeom>
        </p:spPr>
      </p:pic>
    </p:spTree>
    <p:extLst>
      <p:ext uri="{BB962C8B-B14F-4D97-AF65-F5344CB8AC3E}">
        <p14:creationId xmlns:p14="http://schemas.microsoft.com/office/powerpoint/2010/main" val="98890781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6AF9A3-9536-4C56-BD2C-BB9A8A2C5413}"/>
              </a:ext>
            </a:extLst>
          </p:cNvPr>
          <p:cNvSpPr>
            <a:spLocks noGrp="1"/>
          </p:cNvSpPr>
          <p:nvPr>
            <p:ph type="title"/>
          </p:nvPr>
        </p:nvSpPr>
        <p:spPr/>
        <p:txBody>
          <a:bodyPr/>
          <a:lstStyle/>
          <a:p>
            <a:r>
              <a:rPr lang="ru-RU" dirty="0">
                <a:solidFill>
                  <a:schemeClr val="tx1"/>
                </a:solidFill>
                <a:hlinkClick r:id="rId2" tooltip="Микробиологија">
                  <a:extLst>
                    <a:ext uri="{A12FA001-AC4F-418D-AE19-62706E023703}">
                      <ahyp:hlinkClr xmlns:ahyp="http://schemas.microsoft.com/office/drawing/2018/hyperlinkcolor" val="tx"/>
                    </a:ext>
                  </a:extLst>
                </a:hlinkClick>
              </a:rPr>
              <a:t>Микробиологија</a:t>
            </a:r>
            <a:endParaRPr lang="en-US" dirty="0">
              <a:solidFill>
                <a:schemeClr val="tx1"/>
              </a:solidFill>
            </a:endParaRPr>
          </a:p>
        </p:txBody>
      </p:sp>
      <p:sp>
        <p:nvSpPr>
          <p:cNvPr id="3" name="Content Placeholder 2">
            <a:extLst>
              <a:ext uri="{FF2B5EF4-FFF2-40B4-BE49-F238E27FC236}">
                <a16:creationId xmlns:a16="http://schemas.microsoft.com/office/drawing/2014/main" id="{200FDA4F-3345-49B5-9AEA-21622A047A22}"/>
              </a:ext>
            </a:extLst>
          </p:cNvPr>
          <p:cNvSpPr>
            <a:spLocks noGrp="1"/>
          </p:cNvSpPr>
          <p:nvPr>
            <p:ph idx="1"/>
          </p:nvPr>
        </p:nvSpPr>
        <p:spPr>
          <a:xfrm>
            <a:off x="973667" y="2480733"/>
            <a:ext cx="10490200" cy="3716867"/>
          </a:xfrm>
        </p:spPr>
        <p:txBody>
          <a:bodyPr>
            <a:normAutofit fontScale="70000" lnSpcReduction="20000"/>
          </a:bodyPr>
          <a:lstStyle/>
          <a:p>
            <a:r>
              <a:rPr lang="ru-RU" dirty="0">
                <a:hlinkClick r:id="rId2" tooltip="Микробиологија"/>
              </a:rPr>
              <a:t>Микробиологија</a:t>
            </a:r>
            <a:r>
              <a:rPr lang="ru-RU" dirty="0"/>
              <a:t> (</a:t>
            </a:r>
            <a:r>
              <a:rPr lang="ru-RU" dirty="0">
                <a:hlinkClick r:id="rId3" tooltip="Медицинска микробиологија (страница не постоји)"/>
              </a:rPr>
              <a:t>Медицинска микробиологија</a:t>
            </a:r>
            <a:r>
              <a:rPr lang="ru-RU" dirty="0"/>
              <a:t>) се бави проучавањем </a:t>
            </a:r>
            <a:r>
              <a:rPr lang="ru-RU" dirty="0">
                <a:hlinkClick r:id="rId4" tooltip="Mikroorganizmi"/>
              </a:rPr>
              <a:t>микроорганизама</a:t>
            </a:r>
            <a:r>
              <a:rPr lang="ru-RU" dirty="0"/>
              <a:t>, укључујући и </a:t>
            </a:r>
            <a:r>
              <a:rPr lang="ru-RU" dirty="0">
                <a:hlinkClick r:id="rId5" tooltip="Праживотиње"/>
              </a:rPr>
              <a:t>протозое</a:t>
            </a:r>
            <a:r>
              <a:rPr lang="ru-RU" dirty="0"/>
              <a:t>, </a:t>
            </a:r>
            <a:r>
              <a:rPr lang="ru-RU" dirty="0">
                <a:hlinkClick r:id="rId6" tooltip="Бактерије"/>
              </a:rPr>
              <a:t>бактерије</a:t>
            </a:r>
            <a:r>
              <a:rPr lang="ru-RU" dirty="0"/>
              <a:t>, гљивице и </a:t>
            </a:r>
            <a:r>
              <a:rPr lang="ru-RU" dirty="0">
                <a:hlinkClick r:id="rId7" tooltip="Вирус"/>
              </a:rPr>
              <a:t>вирусе</a:t>
            </a:r>
            <a:r>
              <a:rPr lang="ru-RU" dirty="0"/>
              <a:t>.</a:t>
            </a:r>
            <a:endParaRPr lang="en-US" dirty="0"/>
          </a:p>
          <a:p>
            <a:r>
              <a:rPr lang="ru-RU" b="1" dirty="0"/>
              <a:t>Микробиологија</a:t>
            </a:r>
            <a:r>
              <a:rPr lang="ru-RU" dirty="0"/>
              <a:t> (од </a:t>
            </a:r>
            <a:r>
              <a:rPr lang="ru-RU" dirty="0">
                <a:hlinkClick r:id="rId8" tooltip="Грчки језик"/>
              </a:rPr>
              <a:t>грчког</a:t>
            </a:r>
            <a:r>
              <a:rPr lang="ru-RU" dirty="0"/>
              <a:t> </a:t>
            </a:r>
            <a:r>
              <a:rPr lang="ru-RU" i="1" dirty="0"/>
              <a:t>микрон</a:t>
            </a:r>
            <a:r>
              <a:rPr lang="ru-RU" dirty="0"/>
              <a:t> - мали и </a:t>
            </a:r>
            <a:r>
              <a:rPr lang="ru-RU" i="1" dirty="0"/>
              <a:t>биологос</a:t>
            </a:r>
            <a:r>
              <a:rPr lang="ru-RU" dirty="0"/>
              <a:t> - наука о животу) је једна од наука која је имала и има веома важну улогу у друштву. </a:t>
            </a:r>
            <a:endParaRPr lang="en-US" dirty="0"/>
          </a:p>
          <a:p>
            <a:r>
              <a:rPr lang="ru-RU" dirty="0"/>
              <a:t>Микробиологија је често дефинисана као наука која проучава организме који су премали да би се виделу голим оком, тј. наука која проучава </a:t>
            </a:r>
            <a:r>
              <a:rPr lang="ru-RU" dirty="0">
                <a:hlinkClick r:id="rId9" tooltip="Mikroorganizam"/>
              </a:rPr>
              <a:t>микроорганизме</a:t>
            </a:r>
            <a:r>
              <a:rPr lang="ru-RU" dirty="0"/>
              <a:t>. Организми и објекти мањи од једног милиметра у пречнику се не могу видети голим оком, те су микроскопи наишли на огромну примену у микробиологији. </a:t>
            </a:r>
            <a:endParaRPr lang="en-US" dirty="0"/>
          </a:p>
          <a:p>
            <a:r>
              <a:rPr lang="ru-RU" dirty="0"/>
              <a:t>Микроорганизми су од великог значаја. Микроорганизми су неопходни за прављење хлеба, сира, пива, вина, антибиотика, ензима, вакцина, витамина и многих других битних продуката.</a:t>
            </a:r>
            <a:endParaRPr lang="en-US" dirty="0"/>
          </a:p>
          <a:p>
            <a:r>
              <a:rPr lang="ru-RU" dirty="0">
                <a:hlinkClick r:id="rId9" tooltip="Mikroorganizam"/>
              </a:rPr>
              <a:t>Микроорганизми</a:t>
            </a:r>
            <a:r>
              <a:rPr lang="ru-RU" dirty="0"/>
              <a:t> су неопходни за еколошки систем. Захваљујући њима постоје азотни и угљеникови циклуси који се одвијају дубоко у земљишту и у дубоким водама. </a:t>
            </a:r>
            <a:endParaRPr lang="en-US" dirty="0"/>
          </a:p>
          <a:p>
            <a:r>
              <a:rPr lang="ru-RU" dirty="0"/>
              <a:t>Микробиологија обухвата бројне поддисциплине међу којима су </a:t>
            </a:r>
            <a:r>
              <a:rPr lang="ru-RU" dirty="0">
                <a:hlinkClick r:id="rId10" tooltip="Вирусологија"/>
              </a:rPr>
              <a:t>вирологија</a:t>
            </a:r>
            <a:r>
              <a:rPr lang="ru-RU" dirty="0"/>
              <a:t>, </a:t>
            </a:r>
            <a:r>
              <a:rPr lang="ru-RU" dirty="0">
                <a:hlinkClick r:id="rId11" tooltip="Паразитологија"/>
              </a:rPr>
              <a:t>паразитологија</a:t>
            </a:r>
            <a:r>
              <a:rPr lang="ru-RU" dirty="0"/>
              <a:t>, </a:t>
            </a:r>
            <a:r>
              <a:rPr lang="ru-RU" dirty="0">
                <a:hlinkClick r:id="rId12" tooltip="Микологија"/>
              </a:rPr>
              <a:t>микологија</a:t>
            </a:r>
            <a:r>
              <a:rPr lang="ru-RU" dirty="0"/>
              <a:t> и </a:t>
            </a:r>
            <a:r>
              <a:rPr lang="ru-RU" dirty="0">
                <a:hlinkClick r:id="rId13" tooltip="Bakteriologija"/>
              </a:rPr>
              <a:t>бактериологија</a:t>
            </a:r>
            <a:r>
              <a:rPr lang="ru-RU" dirty="0"/>
              <a:t>.</a:t>
            </a:r>
            <a:endParaRPr lang="en-US" dirty="0"/>
          </a:p>
        </p:txBody>
      </p:sp>
      <p:pic>
        <p:nvPicPr>
          <p:cNvPr id="5" name="Picture 4">
            <a:extLst>
              <a:ext uri="{FF2B5EF4-FFF2-40B4-BE49-F238E27FC236}">
                <a16:creationId xmlns:a16="http://schemas.microsoft.com/office/drawing/2014/main" id="{81B753DA-EC2C-4958-9DAA-D553651F7B09}"/>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8718550" y="525991"/>
            <a:ext cx="2476500" cy="1857375"/>
          </a:xfrm>
          <a:prstGeom prst="rect">
            <a:avLst/>
          </a:prstGeom>
        </p:spPr>
      </p:pic>
    </p:spTree>
    <p:extLst>
      <p:ext uri="{BB962C8B-B14F-4D97-AF65-F5344CB8AC3E}">
        <p14:creationId xmlns:p14="http://schemas.microsoft.com/office/powerpoint/2010/main" val="334980758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B1E8B7-59DC-4A34-AE48-3DBA5E2388CE}"/>
              </a:ext>
            </a:extLst>
          </p:cNvPr>
          <p:cNvSpPr>
            <a:spLocks noGrp="1"/>
          </p:cNvSpPr>
          <p:nvPr>
            <p:ph type="title"/>
          </p:nvPr>
        </p:nvSpPr>
        <p:spPr/>
        <p:txBody>
          <a:bodyPr/>
          <a:lstStyle/>
          <a:p>
            <a:r>
              <a:rPr lang="ru-RU" dirty="0">
                <a:solidFill>
                  <a:schemeClr val="tx1"/>
                </a:solidFill>
                <a:hlinkClick r:id="rId2" tooltip="Молекуларна биологија">
                  <a:extLst>
                    <a:ext uri="{A12FA001-AC4F-418D-AE19-62706E023703}">
                      <ahyp:hlinkClr xmlns:ahyp="http://schemas.microsoft.com/office/drawing/2018/hyperlinkcolor" val="tx"/>
                    </a:ext>
                  </a:extLst>
                </a:hlinkClick>
              </a:rPr>
              <a:t>Молекуларна биологија</a:t>
            </a:r>
            <a:endParaRPr lang="en-US" dirty="0">
              <a:solidFill>
                <a:schemeClr val="tx1"/>
              </a:solidFill>
            </a:endParaRPr>
          </a:p>
        </p:txBody>
      </p:sp>
      <p:sp>
        <p:nvSpPr>
          <p:cNvPr id="3" name="Content Placeholder 2">
            <a:extLst>
              <a:ext uri="{FF2B5EF4-FFF2-40B4-BE49-F238E27FC236}">
                <a16:creationId xmlns:a16="http://schemas.microsoft.com/office/drawing/2014/main" id="{17353C70-FBEA-47AC-A599-2D882AED671D}"/>
              </a:ext>
            </a:extLst>
          </p:cNvPr>
          <p:cNvSpPr>
            <a:spLocks noGrp="1"/>
          </p:cNvSpPr>
          <p:nvPr>
            <p:ph idx="1"/>
          </p:nvPr>
        </p:nvSpPr>
        <p:spPr/>
        <p:txBody>
          <a:bodyPr>
            <a:normAutofit fontScale="92500" lnSpcReduction="20000"/>
          </a:bodyPr>
          <a:lstStyle/>
          <a:p>
            <a:r>
              <a:rPr lang="ru-RU" dirty="0">
                <a:hlinkClick r:id="rId2" tooltip="Молекуларна биологија"/>
              </a:rPr>
              <a:t>Молекуларна биологија</a:t>
            </a:r>
            <a:r>
              <a:rPr lang="ru-RU" dirty="0"/>
              <a:t> је изучавање молекуларне основе процеса </a:t>
            </a:r>
            <a:r>
              <a:rPr lang="ru-RU" dirty="0">
                <a:hlinkClick r:id="rId3" tooltip="Репликација ДНК"/>
              </a:rPr>
              <a:t>репликације</a:t>
            </a:r>
            <a:r>
              <a:rPr lang="ru-RU" dirty="0"/>
              <a:t>, </a:t>
            </a:r>
            <a:r>
              <a:rPr lang="ru-RU" dirty="0">
                <a:hlinkClick r:id="rId4" tooltip="Транскрипција (генетика)"/>
              </a:rPr>
              <a:t>транскрипције</a:t>
            </a:r>
            <a:r>
              <a:rPr lang="ru-RU" dirty="0"/>
              <a:t> и </a:t>
            </a:r>
            <a:r>
              <a:rPr lang="ru-RU" dirty="0">
                <a:hlinkClick r:id="rId5" tooltip="Translacija (biologija)"/>
              </a:rPr>
              <a:t>транслације</a:t>
            </a:r>
            <a:r>
              <a:rPr lang="ru-RU" dirty="0"/>
              <a:t> генетског материјала.</a:t>
            </a:r>
            <a:endParaRPr lang="en-US" dirty="0"/>
          </a:p>
          <a:p>
            <a:r>
              <a:rPr lang="sr-Cyrl-RS" b="1" dirty="0"/>
              <a:t>Молекуларна биологија</a:t>
            </a:r>
            <a:r>
              <a:rPr lang="sr-Cyrl-RS" dirty="0"/>
              <a:t> је наука која проучава </a:t>
            </a:r>
            <a:r>
              <a:rPr lang="sr-Cyrl-RS" dirty="0">
                <a:hlinkClick r:id="rId6" tooltip="Биологија"/>
              </a:rPr>
              <a:t>биологију</a:t>
            </a:r>
            <a:r>
              <a:rPr lang="sr-Cyrl-RS" dirty="0"/>
              <a:t> на молекуларном нивоу. Међутим ова наука није уско дефинисана, већ се преклапа са природним наукама као што су </a:t>
            </a:r>
            <a:r>
              <a:rPr lang="sr-Cyrl-RS" dirty="0">
                <a:hlinkClick r:id="rId6" tooltip="Биологија"/>
              </a:rPr>
              <a:t>биологија</a:t>
            </a:r>
            <a:r>
              <a:rPr lang="sr-Cyrl-RS" dirty="0"/>
              <a:t> и </a:t>
            </a:r>
            <a:r>
              <a:rPr lang="sr-Cyrl-RS" dirty="0">
                <a:hlinkClick r:id="rId7" tooltip="Хемија"/>
              </a:rPr>
              <a:t>хемија</a:t>
            </a:r>
            <a:r>
              <a:rPr lang="sr-Cyrl-RS" dirty="0"/>
              <a:t>, а нарочито се преклапа са </a:t>
            </a:r>
            <a:r>
              <a:rPr lang="sr-Cyrl-RS" dirty="0">
                <a:hlinkClick r:id="rId8" tooltip="Генетика"/>
              </a:rPr>
              <a:t>генетиком</a:t>
            </a:r>
            <a:r>
              <a:rPr lang="sr-Cyrl-RS" dirty="0"/>
              <a:t> и </a:t>
            </a:r>
            <a:r>
              <a:rPr lang="sr-Cyrl-RS" dirty="0">
                <a:hlinkClick r:id="rId9" tooltip="Биохемија"/>
              </a:rPr>
              <a:t>биохемијом</a:t>
            </a:r>
            <a:r>
              <a:rPr lang="sr-Cyrl-RS" dirty="0"/>
              <a:t>. </a:t>
            </a:r>
            <a:endParaRPr lang="en-US" dirty="0"/>
          </a:p>
          <a:p>
            <a:r>
              <a:rPr lang="sr-Cyrl-RS" dirty="0"/>
              <a:t>За предмет проучавања молекуларна биологија се највише интересује за интеракције и регулације између система унутар саме ћелије, укључујући односе између </a:t>
            </a:r>
            <a:r>
              <a:rPr lang="sr-Cyrl-RS" dirty="0">
                <a:hlinkClick r:id="rId10" tooltip="Дезоксирибонуклеинска киселина"/>
              </a:rPr>
              <a:t>ДНК</a:t>
            </a:r>
            <a:r>
              <a:rPr lang="sr-Cyrl-RS" dirty="0"/>
              <a:t>, </a:t>
            </a:r>
            <a:r>
              <a:rPr lang="sr-Cyrl-RS" dirty="0">
                <a:hlinkClick r:id="rId11" tooltip="Рибонуклеинска киселина"/>
              </a:rPr>
              <a:t>РНК</a:t>
            </a:r>
            <a:r>
              <a:rPr lang="sr-Cyrl-RS" dirty="0"/>
              <a:t>, </a:t>
            </a:r>
            <a:r>
              <a:rPr lang="sr-Cyrl-RS" dirty="0">
                <a:hlinkClick r:id="rId12" tooltip="Протеин"/>
              </a:rPr>
              <a:t>протеина</a:t>
            </a:r>
            <a:r>
              <a:rPr lang="sr-Cyrl-RS" dirty="0"/>
              <a:t> и њихове </a:t>
            </a:r>
            <a:r>
              <a:rPr lang="sr-Cyrl-RS" dirty="0">
                <a:hlinkClick r:id="rId13" tooltip="Синтеза протеина"/>
              </a:rPr>
              <a:t>биосинтезе</a:t>
            </a:r>
            <a:r>
              <a:rPr lang="sr-Cyrl-RS" dirty="0"/>
              <a:t>, као и регулације тих интеракција.</a:t>
            </a:r>
            <a:r>
              <a:rPr lang="sr-Cyrl-RS" baseline="30000" dirty="0"/>
              <a:t>[</a:t>
            </a:r>
            <a:endParaRPr lang="en-US" dirty="0"/>
          </a:p>
        </p:txBody>
      </p:sp>
      <p:pic>
        <p:nvPicPr>
          <p:cNvPr id="5" name="Picture 4">
            <a:extLst>
              <a:ext uri="{FF2B5EF4-FFF2-40B4-BE49-F238E27FC236}">
                <a16:creationId xmlns:a16="http://schemas.microsoft.com/office/drawing/2014/main" id="{4B114E23-E11C-4583-B665-5D20368293B2}"/>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9425516" y="266699"/>
            <a:ext cx="2095500" cy="2019300"/>
          </a:xfrm>
          <a:prstGeom prst="rect">
            <a:avLst/>
          </a:prstGeom>
        </p:spPr>
      </p:pic>
    </p:spTree>
    <p:extLst>
      <p:ext uri="{BB962C8B-B14F-4D97-AF65-F5344CB8AC3E}">
        <p14:creationId xmlns:p14="http://schemas.microsoft.com/office/powerpoint/2010/main" val="12957248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ru-RU" b="1" dirty="0"/>
              <a:t>Медицина</a:t>
            </a:r>
            <a:r>
              <a:rPr lang="ru-RU" dirty="0"/>
              <a:t> (лат. </a:t>
            </a:r>
            <a:r>
              <a:rPr lang="ru-RU" i="1" dirty="0"/>
              <a:t>ars medicina</a:t>
            </a:r>
            <a:r>
              <a:rPr lang="ru-RU" dirty="0"/>
              <a:t> — „уметност лечења“) </a:t>
            </a:r>
            <a:endParaRPr lang="sr-Latn-RS" dirty="0"/>
          </a:p>
          <a:p>
            <a:r>
              <a:rPr lang="ru-RU" dirty="0"/>
              <a:t>Реч </a:t>
            </a:r>
            <a:r>
              <a:rPr lang="ru-RU" i="1" dirty="0"/>
              <a:t>медицина</a:t>
            </a:r>
            <a:r>
              <a:rPr lang="ru-RU" dirty="0"/>
              <a:t> је изведена из латинске речи </a:t>
            </a:r>
            <a:r>
              <a:rPr lang="ru-RU" i="1" dirty="0"/>
              <a:t>ars medicina</a:t>
            </a:r>
            <a:r>
              <a:rPr lang="ru-RU" dirty="0"/>
              <a:t>, са значењем </a:t>
            </a:r>
            <a:r>
              <a:rPr lang="ru-RU" i="1" dirty="0"/>
              <a:t>уметност лечења</a:t>
            </a:r>
            <a:r>
              <a:rPr lang="sr-Latn-RS" i="1" dirty="0"/>
              <a:t>.</a:t>
            </a:r>
            <a:endParaRPr lang="en-US" dirty="0"/>
          </a:p>
        </p:txBody>
      </p:sp>
    </p:spTree>
    <p:extLst>
      <p:ext uri="{BB962C8B-B14F-4D97-AF65-F5344CB8AC3E}">
        <p14:creationId xmlns:p14="http://schemas.microsoft.com/office/powerpoint/2010/main" val="96995923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0E0C27-1555-4724-ABA2-AD081E720D1F}"/>
              </a:ext>
            </a:extLst>
          </p:cNvPr>
          <p:cNvSpPr>
            <a:spLocks noGrp="1"/>
          </p:cNvSpPr>
          <p:nvPr>
            <p:ph type="title"/>
          </p:nvPr>
        </p:nvSpPr>
        <p:spPr/>
        <p:txBody>
          <a:bodyPr/>
          <a:lstStyle/>
          <a:p>
            <a:r>
              <a:rPr lang="sr-Cyrl-RS" dirty="0">
                <a:solidFill>
                  <a:schemeClr val="tx1"/>
                </a:solidFill>
                <a:hlinkClick r:id="rId2" tooltip="Неуронауке">
                  <a:extLst>
                    <a:ext uri="{A12FA001-AC4F-418D-AE19-62706E023703}">
                      <ahyp:hlinkClr xmlns:ahyp="http://schemas.microsoft.com/office/drawing/2018/hyperlinkcolor" val="tx"/>
                    </a:ext>
                  </a:extLst>
                </a:hlinkClick>
              </a:rPr>
              <a:t>Неуронаука</a:t>
            </a:r>
            <a:endParaRPr lang="en-US" dirty="0">
              <a:solidFill>
                <a:schemeClr val="tx1"/>
              </a:solidFill>
            </a:endParaRPr>
          </a:p>
        </p:txBody>
      </p:sp>
      <p:sp>
        <p:nvSpPr>
          <p:cNvPr id="3" name="Content Placeholder 2">
            <a:extLst>
              <a:ext uri="{FF2B5EF4-FFF2-40B4-BE49-F238E27FC236}">
                <a16:creationId xmlns:a16="http://schemas.microsoft.com/office/drawing/2014/main" id="{DFD0CBE4-ADC3-4025-A023-582DF0C38619}"/>
              </a:ext>
            </a:extLst>
          </p:cNvPr>
          <p:cNvSpPr>
            <a:spLocks noGrp="1"/>
          </p:cNvSpPr>
          <p:nvPr>
            <p:ph idx="1"/>
          </p:nvPr>
        </p:nvSpPr>
        <p:spPr/>
        <p:txBody>
          <a:bodyPr>
            <a:normAutofit lnSpcReduction="10000"/>
          </a:bodyPr>
          <a:lstStyle/>
          <a:p>
            <a:r>
              <a:rPr lang="sr-Cyrl-RS" dirty="0">
                <a:hlinkClick r:id="rId2" tooltip="Неуронауке"/>
              </a:rPr>
              <a:t>Неуронаука</a:t>
            </a:r>
            <a:r>
              <a:rPr lang="sr-Cyrl-RS" dirty="0"/>
              <a:t> укључује оне дисциплине науке које се односе на проучавање </a:t>
            </a:r>
            <a:r>
              <a:rPr lang="sr-Cyrl-RS" dirty="0">
                <a:hlinkClick r:id="rId3" tooltip="Нервни систем"/>
              </a:rPr>
              <a:t>нервног система</a:t>
            </a:r>
            <a:r>
              <a:rPr lang="sr-Cyrl-RS" dirty="0"/>
              <a:t>. Главни фокус неуронауке је биологија и физиологија људског мозга и кичмене мождине. Повезана је са клиничким специјалностима попут </a:t>
            </a:r>
            <a:r>
              <a:rPr lang="sr-Cyrl-RS" dirty="0">
                <a:hlinkClick r:id="rId4" tooltip="Неурологија"/>
              </a:rPr>
              <a:t>неурологије</a:t>
            </a:r>
            <a:r>
              <a:rPr lang="sr-Cyrl-RS" dirty="0"/>
              <a:t>, </a:t>
            </a:r>
            <a:r>
              <a:rPr lang="sr-Cyrl-RS" dirty="0">
                <a:hlinkClick r:id="rId5" tooltip="Неурохирургија"/>
              </a:rPr>
              <a:t>неурохирургије</a:t>
            </a:r>
            <a:r>
              <a:rPr lang="sr-Cyrl-RS" dirty="0"/>
              <a:t> и </a:t>
            </a:r>
            <a:r>
              <a:rPr lang="sr-Cyrl-RS" dirty="0">
                <a:hlinkClick r:id="rId6" tooltip="Психијатрија"/>
              </a:rPr>
              <a:t>психијатрије</a:t>
            </a:r>
            <a:r>
              <a:rPr lang="sr-Cyrl-RS" dirty="0"/>
              <a:t>.</a:t>
            </a:r>
            <a:endParaRPr lang="en-US" dirty="0"/>
          </a:p>
          <a:p>
            <a:r>
              <a:rPr lang="ru-RU" b="1" dirty="0"/>
              <a:t>Неуронауке</a:t>
            </a:r>
            <a:r>
              <a:rPr lang="ru-RU" dirty="0"/>
              <a:t> су широка област која се бави </a:t>
            </a:r>
            <a:r>
              <a:rPr lang="ru-RU" dirty="0">
                <a:hlinkClick r:id="rId7" tooltip="Наука"/>
              </a:rPr>
              <a:t>научним</a:t>
            </a:r>
            <a:r>
              <a:rPr lang="ru-RU" dirty="0"/>
              <a:t> истраживањима </a:t>
            </a:r>
            <a:r>
              <a:rPr lang="ru-RU" dirty="0">
                <a:hlinkClick r:id="rId3" tooltip="Нервни систем"/>
              </a:rPr>
              <a:t>нервног система</a:t>
            </a:r>
            <a:r>
              <a:rPr lang="ru-RU" dirty="0"/>
              <a:t>. Предмет истраживања неуронаука су </a:t>
            </a:r>
            <a:r>
              <a:rPr lang="ru-RU" dirty="0">
                <a:hlinkClick r:id="rId8" tooltip="Неуроанатомија"/>
              </a:rPr>
              <a:t>структура</a:t>
            </a:r>
            <a:r>
              <a:rPr lang="ru-RU" dirty="0"/>
              <a:t>, </a:t>
            </a:r>
            <a:r>
              <a:rPr lang="ru-RU" dirty="0">
                <a:hlinkClick r:id="rId9" tooltip="Бихејвиористичка неуронаука (страница не постоји)"/>
              </a:rPr>
              <a:t>функције</a:t>
            </a:r>
            <a:r>
              <a:rPr lang="ru-RU" dirty="0"/>
              <a:t>, </a:t>
            </a:r>
            <a:r>
              <a:rPr lang="ru-RU" dirty="0">
                <a:hlinkClick r:id="rId10" tooltip="Генетика"/>
              </a:rPr>
              <a:t>генетика</a:t>
            </a:r>
            <a:r>
              <a:rPr lang="ru-RU" dirty="0"/>
              <a:t> и </a:t>
            </a:r>
            <a:r>
              <a:rPr lang="ru-RU" dirty="0">
                <a:hlinkClick r:id="rId11" tooltip="Еволуција (биологија)"/>
              </a:rPr>
              <a:t>еволуција</a:t>
            </a:r>
            <a:r>
              <a:rPr lang="ru-RU" dirty="0"/>
              <a:t>, </a:t>
            </a:r>
            <a:r>
              <a:rPr lang="ru-RU" dirty="0">
                <a:hlinkClick r:id="rId12" tooltip="Онтогенетско развиће"/>
              </a:rPr>
              <a:t>развиће</a:t>
            </a:r>
            <a:r>
              <a:rPr lang="ru-RU" dirty="0"/>
              <a:t>, </a:t>
            </a:r>
            <a:r>
              <a:rPr lang="ru-RU" dirty="0">
                <a:hlinkClick r:id="rId13" tooltip="Биохемија"/>
              </a:rPr>
              <a:t>биохемија</a:t>
            </a:r>
            <a:r>
              <a:rPr lang="ru-RU" dirty="0"/>
              <a:t>, </a:t>
            </a:r>
            <a:r>
              <a:rPr lang="ru-RU" dirty="0">
                <a:hlinkClick r:id="rId14" tooltip="Физиологија"/>
              </a:rPr>
              <a:t>физиологија</a:t>
            </a:r>
            <a:r>
              <a:rPr lang="ru-RU" dirty="0"/>
              <a:t>, </a:t>
            </a:r>
            <a:r>
              <a:rPr lang="ru-RU" dirty="0">
                <a:hlinkClick r:id="rId15" tooltip="Фармакологија"/>
              </a:rPr>
              <a:t>фармакологија</a:t>
            </a:r>
            <a:r>
              <a:rPr lang="ru-RU" dirty="0"/>
              <a:t> и </a:t>
            </a:r>
            <a:r>
              <a:rPr lang="ru-RU" dirty="0">
                <a:hlinkClick r:id="rId16" tooltip="Патологија"/>
              </a:rPr>
              <a:t>патологија</a:t>
            </a:r>
            <a:r>
              <a:rPr lang="ru-RU" dirty="0"/>
              <a:t> нервног система.</a:t>
            </a:r>
            <a:endParaRPr lang="en-US" dirty="0"/>
          </a:p>
        </p:txBody>
      </p:sp>
      <p:pic>
        <p:nvPicPr>
          <p:cNvPr id="5" name="Picture 4">
            <a:extLst>
              <a:ext uri="{FF2B5EF4-FFF2-40B4-BE49-F238E27FC236}">
                <a16:creationId xmlns:a16="http://schemas.microsoft.com/office/drawing/2014/main" id="{67D9DB81-137A-44D4-B4D7-E966F48A23D2}"/>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9670520" y="221190"/>
            <a:ext cx="2028825" cy="2200275"/>
          </a:xfrm>
          <a:prstGeom prst="rect">
            <a:avLst/>
          </a:prstGeom>
        </p:spPr>
      </p:pic>
    </p:spTree>
    <p:extLst>
      <p:ext uri="{BB962C8B-B14F-4D97-AF65-F5344CB8AC3E}">
        <p14:creationId xmlns:p14="http://schemas.microsoft.com/office/powerpoint/2010/main" val="241914727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C03E3F-E2D7-4436-AFE8-578C82A81922}"/>
              </a:ext>
            </a:extLst>
          </p:cNvPr>
          <p:cNvSpPr>
            <a:spLocks noGrp="1"/>
          </p:cNvSpPr>
          <p:nvPr>
            <p:ph type="title"/>
          </p:nvPr>
        </p:nvSpPr>
        <p:spPr/>
        <p:txBody>
          <a:bodyPr/>
          <a:lstStyle/>
          <a:p>
            <a:r>
              <a:rPr lang="ru-RU" dirty="0">
                <a:solidFill>
                  <a:schemeClr val="tx1"/>
                </a:solidFill>
                <a:hlinkClick r:id="rId2" tooltip="Исхрана">
                  <a:extLst>
                    <a:ext uri="{A12FA001-AC4F-418D-AE19-62706E023703}">
                      <ahyp:hlinkClr xmlns:ahyp="http://schemas.microsoft.com/office/drawing/2018/hyperlinkcolor" val="tx"/>
                    </a:ext>
                  </a:extLst>
                </a:hlinkClick>
              </a:rPr>
              <a:t>Наука о исхрани</a:t>
            </a:r>
            <a:endParaRPr lang="en-US" dirty="0">
              <a:solidFill>
                <a:schemeClr val="tx1"/>
              </a:solidFill>
            </a:endParaRPr>
          </a:p>
        </p:txBody>
      </p:sp>
      <p:sp>
        <p:nvSpPr>
          <p:cNvPr id="3" name="Content Placeholder 2">
            <a:extLst>
              <a:ext uri="{FF2B5EF4-FFF2-40B4-BE49-F238E27FC236}">
                <a16:creationId xmlns:a16="http://schemas.microsoft.com/office/drawing/2014/main" id="{F559BCE3-12B8-492E-BFB9-82C7AC825A97}"/>
              </a:ext>
            </a:extLst>
          </p:cNvPr>
          <p:cNvSpPr>
            <a:spLocks noGrp="1"/>
          </p:cNvSpPr>
          <p:nvPr>
            <p:ph idx="1"/>
          </p:nvPr>
        </p:nvSpPr>
        <p:spPr/>
        <p:txBody>
          <a:bodyPr>
            <a:normAutofit fontScale="92500" lnSpcReduction="10000"/>
          </a:bodyPr>
          <a:lstStyle/>
          <a:p>
            <a:r>
              <a:rPr lang="ru-RU" dirty="0">
                <a:hlinkClick r:id="rId2" tooltip="Исхрана"/>
              </a:rPr>
              <a:t>Наука о исхрани</a:t>
            </a:r>
            <a:r>
              <a:rPr lang="ru-RU" dirty="0"/>
              <a:t> (теоријски фокус) и </a:t>
            </a:r>
            <a:r>
              <a:rPr lang="ru-RU" dirty="0">
                <a:hlinkClick r:id="rId3" tooltip="Дијететика (страница не постоји)"/>
              </a:rPr>
              <a:t>дијететици</a:t>
            </a:r>
            <a:r>
              <a:rPr lang="ru-RU" dirty="0"/>
              <a:t> (практични фокус) представљају проучавање односа хране и пића на здравље и болести, нарочито при одређивању оптималне исхране. Терапију медицинске исхране преписују дијететичари за разне болести попут </a:t>
            </a:r>
            <a:r>
              <a:rPr lang="ru-RU" dirty="0">
                <a:hlinkClick r:id="rId4" tooltip="Шећерна болест"/>
              </a:rPr>
              <a:t>дијабетеса</a:t>
            </a:r>
            <a:r>
              <a:rPr lang="ru-RU" dirty="0"/>
              <a:t>, </a:t>
            </a:r>
            <a:r>
              <a:rPr lang="ru-RU" dirty="0">
                <a:hlinkClick r:id="rId5" tooltip="Kardiovaskularne bolesti"/>
              </a:rPr>
              <a:t>кардиоваскуларних болести</a:t>
            </a:r>
            <a:r>
              <a:rPr lang="ru-RU" dirty="0"/>
              <a:t>, проблема у тежини и у поремећају исхране, алергије и </a:t>
            </a:r>
            <a:r>
              <a:rPr lang="ru-RU" dirty="0">
                <a:hlinkClick r:id="rId6" tooltip="Неухрањеност"/>
              </a:rPr>
              <a:t>неухрањености</a:t>
            </a:r>
            <a:r>
              <a:rPr lang="ru-RU" dirty="0"/>
              <a:t>.</a:t>
            </a:r>
            <a:endParaRPr lang="en-US" dirty="0"/>
          </a:p>
          <a:p>
            <a:r>
              <a:rPr lang="ru-RU" b="1" dirty="0"/>
              <a:t>Исхрана</a:t>
            </a:r>
            <a:r>
              <a:rPr lang="ru-RU" dirty="0"/>
              <a:t>, односно </a:t>
            </a:r>
            <a:r>
              <a:rPr lang="ru-RU" b="1" dirty="0"/>
              <a:t>нутриција</a:t>
            </a:r>
            <a:r>
              <a:rPr lang="ru-RU" dirty="0"/>
              <a:t> се тумачи као </a:t>
            </a:r>
            <a:r>
              <a:rPr lang="ru-RU" dirty="0">
                <a:hlinkClick r:id="rId7" tooltip="Наука"/>
              </a:rPr>
              <a:t>наука</a:t>
            </a:r>
            <a:r>
              <a:rPr lang="ru-RU" dirty="0"/>
              <a:t> о органским процесима помоћу којих организам усваја и користи </a:t>
            </a:r>
            <a:r>
              <a:rPr lang="ru-RU" dirty="0">
                <a:hlinkClick r:id="rId8" tooltip="Храна"/>
              </a:rPr>
              <a:t>храну</a:t>
            </a:r>
            <a:r>
              <a:rPr lang="ru-RU" dirty="0"/>
              <a:t> и </a:t>
            </a:r>
            <a:r>
              <a:rPr lang="ru-RU" dirty="0">
                <a:hlinkClick r:id="rId9" tooltip="Течност"/>
              </a:rPr>
              <a:t>течности</a:t>
            </a:r>
            <a:r>
              <a:rPr lang="ru-RU" dirty="0"/>
              <a:t> за нормално функционисање, раст и развој, као и за одржавање равнотеже између </a:t>
            </a:r>
            <a:r>
              <a:rPr lang="ru-RU" dirty="0">
                <a:hlinkClick r:id="rId10" tooltip="Здравље"/>
              </a:rPr>
              <a:t>здравља</a:t>
            </a:r>
            <a:r>
              <a:rPr lang="ru-RU" dirty="0"/>
              <a:t> и </a:t>
            </a:r>
            <a:r>
              <a:rPr lang="ru-RU" dirty="0">
                <a:hlinkClick r:id="rId11" tooltip="Болест"/>
              </a:rPr>
              <a:t>болести</a:t>
            </a:r>
            <a:r>
              <a:rPr lang="ru-RU" dirty="0"/>
              <a:t>.</a:t>
            </a:r>
            <a:endParaRPr lang="en-US" dirty="0"/>
          </a:p>
        </p:txBody>
      </p:sp>
      <p:pic>
        <p:nvPicPr>
          <p:cNvPr id="5" name="Picture 4">
            <a:extLst>
              <a:ext uri="{FF2B5EF4-FFF2-40B4-BE49-F238E27FC236}">
                <a16:creationId xmlns:a16="http://schemas.microsoft.com/office/drawing/2014/main" id="{647FE8A1-DED5-4A3B-81ED-DA48CDE1B1B1}"/>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8766175" y="67733"/>
            <a:ext cx="2375958" cy="2218266"/>
          </a:xfrm>
          <a:prstGeom prst="rect">
            <a:avLst/>
          </a:prstGeom>
        </p:spPr>
      </p:pic>
    </p:spTree>
    <p:extLst>
      <p:ext uri="{BB962C8B-B14F-4D97-AF65-F5344CB8AC3E}">
        <p14:creationId xmlns:p14="http://schemas.microsoft.com/office/powerpoint/2010/main" val="226467457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1AF19C-7269-4A0C-B1EC-AB79A0C6DE4A}"/>
              </a:ext>
            </a:extLst>
          </p:cNvPr>
          <p:cNvSpPr>
            <a:spLocks noGrp="1"/>
          </p:cNvSpPr>
          <p:nvPr>
            <p:ph type="title"/>
          </p:nvPr>
        </p:nvSpPr>
        <p:spPr/>
        <p:txBody>
          <a:bodyPr/>
          <a:lstStyle/>
          <a:p>
            <a:r>
              <a:rPr lang="ru-RU" dirty="0">
                <a:solidFill>
                  <a:schemeClr val="tx1"/>
                </a:solidFill>
                <a:hlinkClick r:id="rId2" tooltip="Патологија">
                  <a:extLst>
                    <a:ext uri="{A12FA001-AC4F-418D-AE19-62706E023703}">
                      <ahyp:hlinkClr xmlns:ahyp="http://schemas.microsoft.com/office/drawing/2018/hyperlinkcolor" val="tx"/>
                    </a:ext>
                  </a:extLst>
                </a:hlinkClick>
              </a:rPr>
              <a:t>Патологија</a:t>
            </a:r>
            <a:endParaRPr lang="en-US" dirty="0">
              <a:solidFill>
                <a:schemeClr val="tx1"/>
              </a:solidFill>
            </a:endParaRPr>
          </a:p>
        </p:txBody>
      </p:sp>
      <p:sp>
        <p:nvSpPr>
          <p:cNvPr id="3" name="Content Placeholder 2">
            <a:extLst>
              <a:ext uri="{FF2B5EF4-FFF2-40B4-BE49-F238E27FC236}">
                <a16:creationId xmlns:a16="http://schemas.microsoft.com/office/drawing/2014/main" id="{5137147B-E3A1-4933-9520-BCF8CE534997}"/>
              </a:ext>
            </a:extLst>
          </p:cNvPr>
          <p:cNvSpPr>
            <a:spLocks noGrp="1"/>
          </p:cNvSpPr>
          <p:nvPr>
            <p:ph idx="1"/>
          </p:nvPr>
        </p:nvSpPr>
        <p:spPr/>
        <p:txBody>
          <a:bodyPr/>
          <a:lstStyle/>
          <a:p>
            <a:r>
              <a:rPr lang="ru-RU" dirty="0">
                <a:hlinkClick r:id="rId2" tooltip="Патологија"/>
              </a:rPr>
              <a:t>Патологија</a:t>
            </a:r>
            <a:r>
              <a:rPr lang="ru-RU" dirty="0"/>
              <a:t> као наука проучава болести - њихове изазиваче, напредовање болести и решавање истих.</a:t>
            </a:r>
            <a:endParaRPr lang="en-US" dirty="0"/>
          </a:p>
          <a:p>
            <a:r>
              <a:rPr lang="ru-RU" b="1" dirty="0"/>
              <a:t>Патологија</a:t>
            </a:r>
            <a:r>
              <a:rPr lang="ru-RU" dirty="0"/>
              <a:t> је </a:t>
            </a:r>
            <a:r>
              <a:rPr lang="ru-RU" dirty="0">
                <a:hlinkClick r:id="rId3" tooltip="Наука"/>
              </a:rPr>
              <a:t>наука</a:t>
            </a:r>
            <a:r>
              <a:rPr lang="ru-RU" dirty="0"/>
              <a:t> о </a:t>
            </a:r>
            <a:r>
              <a:rPr lang="ru-RU" dirty="0">
                <a:hlinkClick r:id="rId4" tooltip="Болест"/>
              </a:rPr>
              <a:t>болестима</a:t>
            </a:r>
            <a:r>
              <a:rPr lang="ru-RU" dirty="0"/>
              <a:t>. Изучава морфолошке и физиолошке промене настале услед </a:t>
            </a:r>
            <a:r>
              <a:rPr lang="ru-RU" dirty="0">
                <a:hlinkClick r:id="rId4" tooltip="Болест"/>
              </a:rPr>
              <a:t>болести</a:t>
            </a:r>
            <a:r>
              <a:rPr lang="ru-RU" dirty="0"/>
              <a:t> или </a:t>
            </a:r>
            <a:r>
              <a:rPr lang="ru-RU" dirty="0">
                <a:hlinkClick r:id="rId5" tooltip="Povreda"/>
              </a:rPr>
              <a:t>повреда</a:t>
            </a:r>
            <a:r>
              <a:rPr lang="ru-RU" dirty="0"/>
              <a:t>. </a:t>
            </a:r>
            <a:endParaRPr lang="en-US" dirty="0"/>
          </a:p>
          <a:p>
            <a:r>
              <a:rPr lang="ru-RU" dirty="0"/>
              <a:t>У социолошком контексту, патологија означава и стање у коме </a:t>
            </a:r>
            <a:r>
              <a:rPr lang="ru-RU" dirty="0">
                <a:hlinkClick r:id="rId6" tooltip="Друштво"/>
              </a:rPr>
              <a:t>друштво</a:t>
            </a:r>
            <a:r>
              <a:rPr lang="ru-RU" dirty="0"/>
              <a:t> или институције одступају од своје нормалне </a:t>
            </a:r>
            <a:r>
              <a:rPr lang="ru-RU" dirty="0">
                <a:hlinkClick r:id="rId7" tooltip="Структура"/>
              </a:rPr>
              <a:t>структуре</a:t>
            </a:r>
            <a:r>
              <a:rPr lang="ru-RU" dirty="0"/>
              <a:t> и функција.</a:t>
            </a:r>
            <a:endParaRPr lang="en-US" dirty="0"/>
          </a:p>
        </p:txBody>
      </p:sp>
    </p:spTree>
    <p:extLst>
      <p:ext uri="{BB962C8B-B14F-4D97-AF65-F5344CB8AC3E}">
        <p14:creationId xmlns:p14="http://schemas.microsoft.com/office/powerpoint/2010/main" val="386415935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E6FDD-D7A3-4EB3-99FB-9BBF6C2A1438}"/>
              </a:ext>
            </a:extLst>
          </p:cNvPr>
          <p:cNvSpPr>
            <a:spLocks noGrp="1"/>
          </p:cNvSpPr>
          <p:nvPr>
            <p:ph type="title"/>
          </p:nvPr>
        </p:nvSpPr>
        <p:spPr/>
        <p:txBody>
          <a:bodyPr/>
          <a:lstStyle/>
          <a:p>
            <a:r>
              <a:rPr lang="ru-RU" dirty="0">
                <a:solidFill>
                  <a:schemeClr val="tx1"/>
                </a:solidFill>
                <a:hlinkClick r:id="rId2" tooltip="Радиобиологија (страница не постоји)">
                  <a:extLst>
                    <a:ext uri="{A12FA001-AC4F-418D-AE19-62706E023703}">
                      <ahyp:hlinkClr xmlns:ahyp="http://schemas.microsoft.com/office/drawing/2018/hyperlinkcolor" val="tx"/>
                    </a:ext>
                  </a:extLst>
                </a:hlinkClick>
              </a:rPr>
              <a:t>Радиобиологија</a:t>
            </a:r>
            <a:endParaRPr lang="en-US" dirty="0">
              <a:solidFill>
                <a:schemeClr val="tx1"/>
              </a:solidFill>
            </a:endParaRPr>
          </a:p>
        </p:txBody>
      </p:sp>
      <p:sp>
        <p:nvSpPr>
          <p:cNvPr id="3" name="Content Placeholder 2">
            <a:extLst>
              <a:ext uri="{FF2B5EF4-FFF2-40B4-BE49-F238E27FC236}">
                <a16:creationId xmlns:a16="http://schemas.microsoft.com/office/drawing/2014/main" id="{94B50C79-98D6-4C88-B7F3-FB5B69D5F382}"/>
              </a:ext>
            </a:extLst>
          </p:cNvPr>
          <p:cNvSpPr>
            <a:spLocks noGrp="1"/>
          </p:cNvSpPr>
          <p:nvPr>
            <p:ph idx="1"/>
          </p:nvPr>
        </p:nvSpPr>
        <p:spPr/>
        <p:txBody>
          <a:bodyPr/>
          <a:lstStyle/>
          <a:p>
            <a:r>
              <a:rPr lang="ru-RU" dirty="0">
                <a:hlinkClick r:id="rId2" tooltip="Радиобиологија (страница не постоји)"/>
              </a:rPr>
              <a:t>Радиобиологија</a:t>
            </a:r>
            <a:r>
              <a:rPr lang="ru-RU" dirty="0"/>
              <a:t> је проучавање интеракција између </a:t>
            </a:r>
            <a:r>
              <a:rPr lang="ru-RU" dirty="0">
                <a:hlinkClick r:id="rId3" tooltip="Јонизујуће зрачење"/>
              </a:rPr>
              <a:t>јонизујућих зрачења</a:t>
            </a:r>
            <a:r>
              <a:rPr lang="ru-RU" dirty="0"/>
              <a:t> и живих организама.</a:t>
            </a:r>
            <a:endParaRPr lang="en-US" dirty="0"/>
          </a:p>
          <a:p>
            <a:endParaRPr lang="en-US" dirty="0"/>
          </a:p>
        </p:txBody>
      </p:sp>
      <p:pic>
        <p:nvPicPr>
          <p:cNvPr id="5" name="Picture 4">
            <a:extLst>
              <a:ext uri="{FF2B5EF4-FFF2-40B4-BE49-F238E27FC236}">
                <a16:creationId xmlns:a16="http://schemas.microsoft.com/office/drawing/2014/main" id="{EA6F579C-EC48-45BC-9FAC-CF5166483ED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05374" y="3564996"/>
            <a:ext cx="2381250" cy="2047875"/>
          </a:xfrm>
          <a:prstGeom prst="rect">
            <a:avLst/>
          </a:prstGeom>
        </p:spPr>
      </p:pic>
    </p:spTree>
    <p:extLst>
      <p:ext uri="{BB962C8B-B14F-4D97-AF65-F5344CB8AC3E}">
        <p14:creationId xmlns:p14="http://schemas.microsoft.com/office/powerpoint/2010/main" val="377276710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5D88E4-07B9-48EA-94F3-EF117F729E71}"/>
              </a:ext>
            </a:extLst>
          </p:cNvPr>
          <p:cNvSpPr>
            <a:spLocks noGrp="1"/>
          </p:cNvSpPr>
          <p:nvPr>
            <p:ph type="title"/>
          </p:nvPr>
        </p:nvSpPr>
        <p:spPr/>
        <p:txBody>
          <a:bodyPr/>
          <a:lstStyle/>
          <a:p>
            <a:r>
              <a:rPr lang="ru-RU" dirty="0">
                <a:solidFill>
                  <a:schemeClr val="tx1"/>
                </a:solidFill>
                <a:hlinkClick r:id="rId2" tooltip="Токсикологија">
                  <a:extLst>
                    <a:ext uri="{A12FA001-AC4F-418D-AE19-62706E023703}">
                      <ahyp:hlinkClr xmlns:ahyp="http://schemas.microsoft.com/office/drawing/2018/hyperlinkcolor" val="tx"/>
                    </a:ext>
                  </a:extLst>
                </a:hlinkClick>
              </a:rPr>
              <a:t>Токсикологија</a:t>
            </a:r>
            <a:endParaRPr lang="en-US" dirty="0">
              <a:solidFill>
                <a:schemeClr val="tx1"/>
              </a:solidFill>
            </a:endParaRPr>
          </a:p>
        </p:txBody>
      </p:sp>
      <p:sp>
        <p:nvSpPr>
          <p:cNvPr id="3" name="Content Placeholder 2">
            <a:extLst>
              <a:ext uri="{FF2B5EF4-FFF2-40B4-BE49-F238E27FC236}">
                <a16:creationId xmlns:a16="http://schemas.microsoft.com/office/drawing/2014/main" id="{3CB055B9-A50A-4535-947D-DADE621604F8}"/>
              </a:ext>
            </a:extLst>
          </p:cNvPr>
          <p:cNvSpPr>
            <a:spLocks noGrp="1"/>
          </p:cNvSpPr>
          <p:nvPr>
            <p:ph idx="1"/>
          </p:nvPr>
        </p:nvSpPr>
        <p:spPr/>
        <p:txBody>
          <a:bodyPr/>
          <a:lstStyle/>
          <a:p>
            <a:r>
              <a:rPr lang="ru-RU" dirty="0">
                <a:hlinkClick r:id="rId2" tooltip="Токсикологија"/>
              </a:rPr>
              <a:t>Токсикологија</a:t>
            </a:r>
            <a:r>
              <a:rPr lang="ru-RU" dirty="0"/>
              <a:t> је наука која се бави истраживањем опасних ефеката лекова и </a:t>
            </a:r>
            <a:r>
              <a:rPr lang="ru-RU" dirty="0">
                <a:hlinkClick r:id="rId3" tooltip="Отров"/>
              </a:rPr>
              <a:t>отрова</a:t>
            </a:r>
            <a:r>
              <a:rPr lang="ru-RU" dirty="0"/>
              <a:t> на организам.</a:t>
            </a:r>
            <a:endParaRPr lang="en-US" dirty="0"/>
          </a:p>
          <a:p>
            <a:r>
              <a:rPr lang="ru-RU" b="1" dirty="0"/>
              <a:t>Токсикологија</a:t>
            </a:r>
            <a:r>
              <a:rPr lang="ru-RU" dirty="0"/>
              <a:t> (од </a:t>
            </a:r>
            <a:r>
              <a:rPr lang="ru-RU" dirty="0">
                <a:hlinkClick r:id="rId4" tooltip="Грчки језик"/>
              </a:rPr>
              <a:t>грчких</a:t>
            </a:r>
            <a:r>
              <a:rPr lang="ru-RU" dirty="0"/>
              <a:t> речи </a:t>
            </a:r>
            <a:r>
              <a:rPr lang="ru-RU" i="1" dirty="0"/>
              <a:t>токсикон</a:t>
            </a:r>
            <a:r>
              <a:rPr lang="ru-RU" dirty="0"/>
              <a:t> и </a:t>
            </a:r>
            <a:r>
              <a:rPr lang="ru-RU" i="1" dirty="0"/>
              <a:t>логос</a:t>
            </a:r>
            <a:r>
              <a:rPr lang="ru-RU" dirty="0"/>
              <a:t>) је наука о неповољним утицајима хемикалија на живе организме. </a:t>
            </a:r>
            <a:endParaRPr lang="en-US" dirty="0"/>
          </a:p>
          <a:p>
            <a:r>
              <a:rPr lang="ru-RU" dirty="0"/>
              <a:t>Она проучава симптоме, механизме, лечење и откривање биолошког </a:t>
            </a:r>
            <a:r>
              <a:rPr lang="ru-RU" dirty="0">
                <a:hlinkClick r:id="rId3" tooltip="Отров"/>
              </a:rPr>
              <a:t>тровања</a:t>
            </a:r>
            <a:r>
              <a:rPr lang="ru-RU" dirty="0"/>
              <a:t> — посебно тровања људи.</a:t>
            </a:r>
            <a:endParaRPr lang="en-US" dirty="0"/>
          </a:p>
        </p:txBody>
      </p:sp>
      <p:pic>
        <p:nvPicPr>
          <p:cNvPr id="5" name="Picture 4">
            <a:extLst>
              <a:ext uri="{FF2B5EF4-FFF2-40B4-BE49-F238E27FC236}">
                <a16:creationId xmlns:a16="http://schemas.microsoft.com/office/drawing/2014/main" id="{649122E6-0346-468F-8318-9A8A1BAFDE3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520642" y="640290"/>
            <a:ext cx="2686050" cy="1781175"/>
          </a:xfrm>
          <a:prstGeom prst="rect">
            <a:avLst/>
          </a:prstGeom>
        </p:spPr>
      </p:pic>
    </p:spTree>
    <p:extLst>
      <p:ext uri="{BB962C8B-B14F-4D97-AF65-F5344CB8AC3E}">
        <p14:creationId xmlns:p14="http://schemas.microsoft.com/office/powerpoint/2010/main" val="2917144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AFDD44-52CF-4636-9640-045C44D24FE8}"/>
              </a:ext>
            </a:extLst>
          </p:cNvPr>
          <p:cNvSpPr>
            <a:spLocks noGrp="1"/>
          </p:cNvSpPr>
          <p:nvPr>
            <p:ph type="title"/>
          </p:nvPr>
        </p:nvSpPr>
        <p:spPr/>
        <p:txBody>
          <a:bodyPr/>
          <a:lstStyle/>
          <a:p>
            <a:r>
              <a:rPr lang="ru-RU" dirty="0">
                <a:solidFill>
                  <a:schemeClr val="tx1"/>
                </a:solidFill>
                <a:hlinkClick r:id="rId2" tooltip="Фармакологија">
                  <a:extLst>
                    <a:ext uri="{A12FA001-AC4F-418D-AE19-62706E023703}">
                      <ahyp:hlinkClr xmlns:ahyp="http://schemas.microsoft.com/office/drawing/2018/hyperlinkcolor" val="tx"/>
                    </a:ext>
                  </a:extLst>
                </a:hlinkClick>
              </a:rPr>
              <a:t>Фармакологија</a:t>
            </a:r>
            <a:endParaRPr lang="en-US" dirty="0">
              <a:solidFill>
                <a:schemeClr val="tx1"/>
              </a:solidFill>
            </a:endParaRPr>
          </a:p>
        </p:txBody>
      </p:sp>
      <p:sp>
        <p:nvSpPr>
          <p:cNvPr id="3" name="Content Placeholder 2">
            <a:extLst>
              <a:ext uri="{FF2B5EF4-FFF2-40B4-BE49-F238E27FC236}">
                <a16:creationId xmlns:a16="http://schemas.microsoft.com/office/drawing/2014/main" id="{21437331-EEAA-4C26-ADE6-4CC43A713C23}"/>
              </a:ext>
            </a:extLst>
          </p:cNvPr>
          <p:cNvSpPr>
            <a:spLocks noGrp="1"/>
          </p:cNvSpPr>
          <p:nvPr>
            <p:ph idx="1"/>
          </p:nvPr>
        </p:nvSpPr>
        <p:spPr>
          <a:xfrm>
            <a:off x="1295400" y="2438399"/>
            <a:ext cx="9982199" cy="3793067"/>
          </a:xfrm>
        </p:spPr>
        <p:txBody>
          <a:bodyPr>
            <a:normAutofit fontScale="85000" lnSpcReduction="10000"/>
          </a:bodyPr>
          <a:lstStyle/>
          <a:p>
            <a:r>
              <a:rPr lang="ru-RU" dirty="0">
                <a:hlinkClick r:id="rId2" tooltip="Фармакологија"/>
              </a:rPr>
              <a:t>Фармакологија</a:t>
            </a:r>
            <a:r>
              <a:rPr lang="ru-RU" dirty="0"/>
              <a:t> је грана </a:t>
            </a:r>
            <a:r>
              <a:rPr lang="ru-RU" dirty="0">
                <a:hlinkClick r:id="rId3" tooltip="Фармација"/>
              </a:rPr>
              <a:t>фармације</a:t>
            </a:r>
            <a:r>
              <a:rPr lang="ru-RU" dirty="0"/>
              <a:t> која проучава </a:t>
            </a:r>
            <a:r>
              <a:rPr lang="ru-RU" dirty="0">
                <a:hlinkClick r:id="rId4" tooltip="Лек"/>
              </a:rPr>
              <a:t>лекове</a:t>
            </a:r>
            <a:r>
              <a:rPr lang="ru-RU" dirty="0"/>
              <a:t> и њихово деловање.</a:t>
            </a:r>
            <a:endParaRPr lang="en-US" dirty="0"/>
          </a:p>
          <a:p>
            <a:r>
              <a:rPr lang="ru-RU" b="1" dirty="0"/>
              <a:t>Фармакологија</a:t>
            </a:r>
            <a:r>
              <a:rPr lang="ru-RU" dirty="0"/>
              <a:t> (грч. </a:t>
            </a:r>
            <a:r>
              <a:rPr lang="ru-RU" b="1" dirty="0"/>
              <a:t>φάρμακον</a:t>
            </a:r>
            <a:r>
              <a:rPr lang="ru-RU" dirty="0"/>
              <a:t> - </a:t>
            </a:r>
            <a:r>
              <a:rPr lang="ru-RU" dirty="0">
                <a:hlinkClick r:id="rId4" tooltip="Лек"/>
              </a:rPr>
              <a:t>лек</a:t>
            </a:r>
            <a:r>
              <a:rPr lang="ru-RU" dirty="0"/>
              <a:t>, </a:t>
            </a:r>
            <a:r>
              <a:rPr lang="ru-RU" dirty="0">
                <a:hlinkClick r:id="rId5" tooltip="Отров"/>
              </a:rPr>
              <a:t>отров</a:t>
            </a:r>
            <a:r>
              <a:rPr lang="ru-RU" dirty="0"/>
              <a:t>; </a:t>
            </a:r>
            <a:r>
              <a:rPr lang="ru-RU" b="1" dirty="0"/>
              <a:t>λόγος</a:t>
            </a:r>
            <a:r>
              <a:rPr lang="ru-RU" dirty="0"/>
              <a:t> - наука) је грана </a:t>
            </a:r>
            <a:r>
              <a:rPr lang="ru-RU" dirty="0">
                <a:hlinkClick r:id="rId6" tooltip="Медицина"/>
              </a:rPr>
              <a:t>медицине</a:t>
            </a:r>
            <a:r>
              <a:rPr lang="ru-RU" dirty="0"/>
              <a:t>, </a:t>
            </a:r>
            <a:r>
              <a:rPr lang="ru-RU" dirty="0">
                <a:hlinkClick r:id="rId7" tooltip="Биологија"/>
              </a:rPr>
              <a:t>биологије</a:t>
            </a:r>
            <a:r>
              <a:rPr lang="ru-RU" dirty="0"/>
              <a:t> и </a:t>
            </a:r>
            <a:r>
              <a:rPr lang="ru-RU" dirty="0">
                <a:hlinkClick r:id="rId8" tooltip="Pharmaceutical sciences (страница не постоји)"/>
              </a:rPr>
              <a:t>фармацеутских наука</a:t>
            </a:r>
            <a:r>
              <a:rPr lang="ru-RU" dirty="0"/>
              <a:t> која проучава дејство </a:t>
            </a:r>
            <a:r>
              <a:rPr lang="ru-RU" dirty="0">
                <a:hlinkClick r:id="rId4" tooltip="Лек"/>
              </a:rPr>
              <a:t>лекова</a:t>
            </a:r>
            <a:r>
              <a:rPr lang="ru-RU" dirty="0"/>
              <a:t>, њихове </a:t>
            </a:r>
            <a:r>
              <a:rPr lang="ru-RU" dirty="0">
                <a:hlinkClick r:id="rId9" tooltip="Физика"/>
              </a:rPr>
              <a:t>физичке</a:t>
            </a:r>
            <a:r>
              <a:rPr lang="ru-RU" dirty="0"/>
              <a:t> и </a:t>
            </a:r>
            <a:r>
              <a:rPr lang="ru-RU" dirty="0">
                <a:hlinkClick r:id="rId10" tooltip="Хемија"/>
              </a:rPr>
              <a:t>хемијске</a:t>
            </a:r>
            <a:r>
              <a:rPr lang="ru-RU" dirty="0"/>
              <a:t> карактеристике, примену у лечењу, у </a:t>
            </a:r>
            <a:r>
              <a:rPr lang="ru-RU" dirty="0">
                <a:hlinkClick r:id="rId11" tooltip="Фармакотерапија (страница не постоји)"/>
              </a:rPr>
              <a:t>фармакотерапији</a:t>
            </a:r>
            <a:r>
              <a:rPr lang="ru-RU" dirty="0"/>
              <a:t>, као и </a:t>
            </a:r>
            <a:r>
              <a:rPr lang="ru-RU" dirty="0">
                <a:hlinkClick r:id="rId12" tooltip="Метаболизам"/>
              </a:rPr>
              <a:t>метаболизам</a:t>
            </a:r>
            <a:r>
              <a:rPr lang="ru-RU" dirty="0"/>
              <a:t> лека. </a:t>
            </a:r>
            <a:endParaRPr lang="en-US" dirty="0"/>
          </a:p>
          <a:p>
            <a:r>
              <a:rPr lang="ru-RU" dirty="0"/>
              <a:t>Слободно се може рећи да се она бави узајамним дејствима лековитих супстанци и живог организма с основним циљем да се унапреди лечење болесног човека. </a:t>
            </a:r>
            <a:endParaRPr lang="en-US" dirty="0"/>
          </a:p>
          <a:p>
            <a:r>
              <a:rPr lang="ru-RU" dirty="0"/>
              <a:t>Поред тога што је значајна за медицину, значајна је и за </a:t>
            </a:r>
            <a:r>
              <a:rPr lang="ru-RU" dirty="0">
                <a:hlinkClick r:id="rId3" tooltip="Фармација"/>
              </a:rPr>
              <a:t>фармацију</a:t>
            </a:r>
            <a:r>
              <a:rPr lang="ru-RU" dirty="0"/>
              <a:t> те представља и једну од кључних додирних тачака медицине са фармацијом. </a:t>
            </a:r>
            <a:endParaRPr lang="en-US" dirty="0"/>
          </a:p>
          <a:p>
            <a:r>
              <a:rPr lang="ru-RU" dirty="0"/>
              <a:t>Њену основу чине </a:t>
            </a:r>
            <a:r>
              <a:rPr lang="ru-RU" dirty="0">
                <a:hlinkClick r:id="rId13" tooltip="Farmakokinetika"/>
              </a:rPr>
              <a:t>фармакокинетика</a:t>
            </a:r>
            <a:r>
              <a:rPr lang="ru-RU" dirty="0"/>
              <a:t> која изучава дејство организма на лек и хемијске промене лека и </a:t>
            </a:r>
            <a:r>
              <a:rPr lang="ru-RU" dirty="0">
                <a:hlinkClick r:id="rId14" tooltip="Farmakodinamika"/>
              </a:rPr>
              <a:t>фармакодинамика</a:t>
            </a:r>
            <a:r>
              <a:rPr lang="ru-RU" dirty="0"/>
              <a:t> која се бави деловањем лека на организам.</a:t>
            </a:r>
            <a:endParaRPr lang="en-US" dirty="0"/>
          </a:p>
        </p:txBody>
      </p:sp>
      <p:pic>
        <p:nvPicPr>
          <p:cNvPr id="5" name="Picture 4">
            <a:extLst>
              <a:ext uri="{FF2B5EF4-FFF2-40B4-BE49-F238E27FC236}">
                <a16:creationId xmlns:a16="http://schemas.microsoft.com/office/drawing/2014/main" id="{9840EF5F-5653-496D-A33F-1C7CCD14BC4A}"/>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8994775" y="314324"/>
            <a:ext cx="2381250" cy="1971675"/>
          </a:xfrm>
          <a:prstGeom prst="rect">
            <a:avLst/>
          </a:prstGeom>
        </p:spPr>
      </p:pic>
    </p:spTree>
    <p:extLst>
      <p:ext uri="{BB962C8B-B14F-4D97-AF65-F5344CB8AC3E}">
        <p14:creationId xmlns:p14="http://schemas.microsoft.com/office/powerpoint/2010/main" val="101852786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5D8509-ADEC-460E-8DDF-8FAA3B8F7151}"/>
              </a:ext>
            </a:extLst>
          </p:cNvPr>
          <p:cNvSpPr>
            <a:spLocks noGrp="1"/>
          </p:cNvSpPr>
          <p:nvPr>
            <p:ph type="title"/>
          </p:nvPr>
        </p:nvSpPr>
        <p:spPr/>
        <p:txBody>
          <a:bodyPr/>
          <a:lstStyle/>
          <a:p>
            <a:r>
              <a:rPr lang="ru-RU" dirty="0">
                <a:solidFill>
                  <a:schemeClr val="tx1"/>
                </a:solidFill>
                <a:hlinkClick r:id="rId2" tooltip="Фотобиологија (страница не постоји)">
                  <a:extLst>
                    <a:ext uri="{A12FA001-AC4F-418D-AE19-62706E023703}">
                      <ahyp:hlinkClr xmlns:ahyp="http://schemas.microsoft.com/office/drawing/2018/hyperlinkcolor" val="tx"/>
                    </a:ext>
                  </a:extLst>
                </a:hlinkClick>
              </a:rPr>
              <a:t>Фотобиологија</a:t>
            </a:r>
            <a:endParaRPr lang="en-US" dirty="0">
              <a:solidFill>
                <a:schemeClr val="tx1"/>
              </a:solidFill>
            </a:endParaRPr>
          </a:p>
        </p:txBody>
      </p:sp>
      <p:sp>
        <p:nvSpPr>
          <p:cNvPr id="3" name="Content Placeholder 2">
            <a:extLst>
              <a:ext uri="{FF2B5EF4-FFF2-40B4-BE49-F238E27FC236}">
                <a16:creationId xmlns:a16="http://schemas.microsoft.com/office/drawing/2014/main" id="{1E08B239-000F-4E2D-B255-2E49EF25BED5}"/>
              </a:ext>
            </a:extLst>
          </p:cNvPr>
          <p:cNvSpPr>
            <a:spLocks noGrp="1"/>
          </p:cNvSpPr>
          <p:nvPr>
            <p:ph idx="1"/>
          </p:nvPr>
        </p:nvSpPr>
        <p:spPr/>
        <p:txBody>
          <a:bodyPr/>
          <a:lstStyle/>
          <a:p>
            <a:r>
              <a:rPr lang="ru-RU" dirty="0">
                <a:hlinkClick r:id="rId2" tooltip="Фотобиологија (страница не постоји)"/>
              </a:rPr>
              <a:t>Фотобиологија</a:t>
            </a:r>
            <a:r>
              <a:rPr lang="ru-RU" dirty="0"/>
              <a:t> је наука која се бави проучавањем интеракција између нејонизујућег зрачења и живих организама.</a:t>
            </a:r>
            <a:endParaRPr lang="en-US" dirty="0"/>
          </a:p>
        </p:txBody>
      </p:sp>
    </p:spTree>
    <p:extLst>
      <p:ext uri="{BB962C8B-B14F-4D97-AF65-F5344CB8AC3E}">
        <p14:creationId xmlns:p14="http://schemas.microsoft.com/office/powerpoint/2010/main" val="354878647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DF568D-8C36-4081-9733-50C545B1049F}"/>
              </a:ext>
            </a:extLst>
          </p:cNvPr>
          <p:cNvSpPr>
            <a:spLocks noGrp="1"/>
          </p:cNvSpPr>
          <p:nvPr>
            <p:ph type="title"/>
          </p:nvPr>
        </p:nvSpPr>
        <p:spPr/>
        <p:txBody>
          <a:bodyPr/>
          <a:lstStyle/>
          <a:p>
            <a:r>
              <a:rPr lang="ru-RU" dirty="0">
                <a:solidFill>
                  <a:schemeClr val="tx1"/>
                </a:solidFill>
                <a:hlinkClick r:id="rId2" tooltip="Физиологија">
                  <a:extLst>
                    <a:ext uri="{A12FA001-AC4F-418D-AE19-62706E023703}">
                      <ahyp:hlinkClr xmlns:ahyp="http://schemas.microsoft.com/office/drawing/2018/hyperlinkcolor" val="tx"/>
                    </a:ext>
                  </a:extLst>
                </a:hlinkClick>
              </a:rPr>
              <a:t>Физиологија</a:t>
            </a:r>
            <a:endParaRPr lang="en-US" dirty="0">
              <a:solidFill>
                <a:schemeClr val="tx1"/>
              </a:solidFill>
            </a:endParaRPr>
          </a:p>
        </p:txBody>
      </p:sp>
      <p:sp>
        <p:nvSpPr>
          <p:cNvPr id="3" name="Content Placeholder 2">
            <a:extLst>
              <a:ext uri="{FF2B5EF4-FFF2-40B4-BE49-F238E27FC236}">
                <a16:creationId xmlns:a16="http://schemas.microsoft.com/office/drawing/2014/main" id="{7D399879-95B4-4C06-B47C-7E0AB78CB96D}"/>
              </a:ext>
            </a:extLst>
          </p:cNvPr>
          <p:cNvSpPr>
            <a:spLocks noGrp="1"/>
          </p:cNvSpPr>
          <p:nvPr>
            <p:ph idx="1"/>
          </p:nvPr>
        </p:nvSpPr>
        <p:spPr/>
        <p:txBody>
          <a:bodyPr>
            <a:normAutofit fontScale="92500" lnSpcReduction="20000"/>
          </a:bodyPr>
          <a:lstStyle/>
          <a:p>
            <a:r>
              <a:rPr lang="ru-RU" dirty="0">
                <a:hlinkClick r:id="rId2" tooltip="Физиологија"/>
              </a:rPr>
              <a:t>Физиологија</a:t>
            </a:r>
            <a:r>
              <a:rPr lang="ru-RU" dirty="0"/>
              <a:t> је наука која проучава нормално функционисање тела и основне регулаторне механизме</a:t>
            </a:r>
            <a:r>
              <a:rPr lang="en-US" dirty="0"/>
              <a:t>.</a:t>
            </a:r>
          </a:p>
          <a:p>
            <a:r>
              <a:rPr lang="sr-Cyrl-RS" b="1" dirty="0"/>
              <a:t>Физиологија</a:t>
            </a:r>
            <a:r>
              <a:rPr lang="sr-Cyrl-RS" dirty="0"/>
              <a:t> је </a:t>
            </a:r>
            <a:r>
              <a:rPr lang="sr-Cyrl-RS" dirty="0">
                <a:hlinkClick r:id="rId3" tooltip="Природне науке"/>
              </a:rPr>
              <a:t>природна наука</a:t>
            </a:r>
            <a:r>
              <a:rPr lang="sr-Cyrl-RS" dirty="0"/>
              <a:t> која се бави проучавањем и тумачењем физичких и хемијских фактора одговорних за настанак, развој и ток </a:t>
            </a:r>
            <a:r>
              <a:rPr lang="sr-Cyrl-RS" dirty="0">
                <a:hlinkClick r:id="rId4" tooltip="Живот"/>
              </a:rPr>
              <a:t>живота</a:t>
            </a:r>
            <a:r>
              <a:rPr lang="sr-Cyrl-RS" dirty="0"/>
              <a:t>, са посебним акцентом на механизме који надзиру и регулишу животне процесе, тј. одржавају </a:t>
            </a:r>
            <a:r>
              <a:rPr lang="sr-Cyrl-RS" dirty="0">
                <a:hlinkClick r:id="rId5" tooltip="Хомеостаза"/>
              </a:rPr>
              <a:t>хомеостазу</a:t>
            </a:r>
            <a:r>
              <a:rPr lang="sr-Cyrl-RS" dirty="0"/>
              <a:t>. </a:t>
            </a:r>
            <a:endParaRPr lang="en-US" dirty="0"/>
          </a:p>
          <a:p>
            <a:r>
              <a:rPr lang="sr-Cyrl-RS" dirty="0"/>
              <a:t>Она се бави начином функционисања свих живих бића, од најједноставнијих </a:t>
            </a:r>
            <a:r>
              <a:rPr lang="sr-Cyrl-RS" dirty="0">
                <a:hlinkClick r:id="rId6" tooltip="Вирус"/>
              </a:rPr>
              <a:t>вируса</a:t>
            </a:r>
            <a:r>
              <a:rPr lang="sr-Cyrl-RS" dirty="0"/>
              <a:t> до сложених вишећелијских организама какав је </a:t>
            </a:r>
            <a:r>
              <a:rPr lang="sr-Cyrl-RS" dirty="0">
                <a:hlinkClick r:id="rId7" tooltip="Човек"/>
              </a:rPr>
              <a:t>човек</a:t>
            </a:r>
            <a:r>
              <a:rPr lang="sr-Cyrl-RS" dirty="0"/>
              <a:t>. Име физиологија потиче од </a:t>
            </a:r>
            <a:r>
              <a:rPr lang="sr-Cyrl-RS" dirty="0">
                <a:hlinkClick r:id="rId8" tooltip="Грчки језик"/>
              </a:rPr>
              <a:t>грчких речи</a:t>
            </a:r>
            <a:r>
              <a:rPr lang="sr-Cyrl-RS" dirty="0"/>
              <a:t> </a:t>
            </a:r>
            <a:r>
              <a:rPr lang="en-US" i="1" dirty="0"/>
              <a:t>physis</a:t>
            </a:r>
            <a:r>
              <a:rPr lang="en-US" dirty="0"/>
              <a:t> (</a:t>
            </a:r>
            <a:r>
              <a:rPr lang="el-GR" dirty="0"/>
              <a:t>φυσις - </a:t>
            </a:r>
            <a:r>
              <a:rPr lang="sr-Cyrl-RS" dirty="0">
                <a:hlinkClick r:id="rId9" tooltip="Природа"/>
              </a:rPr>
              <a:t>природа</a:t>
            </a:r>
            <a:r>
              <a:rPr lang="sr-Cyrl-RS" dirty="0"/>
              <a:t>) и </a:t>
            </a:r>
            <a:r>
              <a:rPr lang="en-US" i="1" dirty="0"/>
              <a:t>logos</a:t>
            </a:r>
            <a:r>
              <a:rPr lang="en-US" dirty="0"/>
              <a:t> (</a:t>
            </a:r>
            <a:r>
              <a:rPr lang="el-GR" dirty="0"/>
              <a:t>λόγος - </a:t>
            </a:r>
            <a:r>
              <a:rPr lang="sr-Cyrl-RS" dirty="0">
                <a:hlinkClick r:id="rId10" tooltip="Наука"/>
              </a:rPr>
              <a:t>наука</a:t>
            </a:r>
            <a:r>
              <a:rPr lang="sr-Cyrl-RS" dirty="0"/>
              <a:t>).</a:t>
            </a:r>
            <a:endParaRPr lang="en-US" dirty="0"/>
          </a:p>
        </p:txBody>
      </p:sp>
      <p:pic>
        <p:nvPicPr>
          <p:cNvPr id="5" name="Picture 4">
            <a:extLst>
              <a:ext uri="{FF2B5EF4-FFF2-40B4-BE49-F238E27FC236}">
                <a16:creationId xmlns:a16="http://schemas.microsoft.com/office/drawing/2014/main" id="{1379C4B4-3B14-4657-8985-9FE105F6173A}"/>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9620247" y="183617"/>
            <a:ext cx="2095500" cy="2356380"/>
          </a:xfrm>
          <a:prstGeom prst="rect">
            <a:avLst/>
          </a:prstGeom>
        </p:spPr>
      </p:pic>
    </p:spTree>
    <p:extLst>
      <p:ext uri="{BB962C8B-B14F-4D97-AF65-F5344CB8AC3E}">
        <p14:creationId xmlns:p14="http://schemas.microsoft.com/office/powerpoint/2010/main" val="399992106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E4CD33-C3EB-4DE8-900E-07D4F0013019}"/>
              </a:ext>
            </a:extLst>
          </p:cNvPr>
          <p:cNvSpPr>
            <a:spLocks noGrp="1"/>
          </p:cNvSpPr>
          <p:nvPr>
            <p:ph type="title"/>
          </p:nvPr>
        </p:nvSpPr>
        <p:spPr/>
        <p:txBody>
          <a:bodyPr>
            <a:normAutofit fontScale="90000"/>
          </a:bodyPr>
          <a:lstStyle/>
          <a:p>
            <a:r>
              <a:rPr lang="sr-Cyrl-RS" dirty="0"/>
              <a:t>Хигијена и екологија</a:t>
            </a:r>
            <a:br>
              <a:rPr lang="en-US" dirty="0"/>
            </a:br>
            <a:endParaRPr lang="en-US" dirty="0"/>
          </a:p>
        </p:txBody>
      </p:sp>
      <p:sp>
        <p:nvSpPr>
          <p:cNvPr id="3" name="Content Placeholder 2">
            <a:extLst>
              <a:ext uri="{FF2B5EF4-FFF2-40B4-BE49-F238E27FC236}">
                <a16:creationId xmlns:a16="http://schemas.microsoft.com/office/drawing/2014/main" id="{90B22619-DB5E-48CF-B285-56E7F962157B}"/>
              </a:ext>
            </a:extLst>
          </p:cNvPr>
          <p:cNvSpPr>
            <a:spLocks noGrp="1"/>
          </p:cNvSpPr>
          <p:nvPr>
            <p:ph idx="1"/>
          </p:nvPr>
        </p:nvSpPr>
        <p:spPr/>
        <p:txBody>
          <a:bodyPr/>
          <a:lstStyle/>
          <a:p>
            <a:r>
              <a:rPr lang="sr-Cyrl-RS" dirty="0"/>
              <a:t>Хигијена и екологија</a:t>
            </a:r>
            <a:endParaRPr lang="en-US" dirty="0"/>
          </a:p>
          <a:p>
            <a:r>
              <a:rPr lang="ru-RU" b="1" dirty="0"/>
              <a:t>Хигијена</a:t>
            </a:r>
            <a:r>
              <a:rPr lang="ru-RU" dirty="0"/>
              <a:t> је наука о </a:t>
            </a:r>
            <a:r>
              <a:rPr lang="ru-RU" dirty="0">
                <a:hlinkClick r:id="rId2" tooltip="Здравље"/>
              </a:rPr>
              <a:t>здрављу</a:t>
            </a:r>
            <a:r>
              <a:rPr lang="ru-RU" dirty="0"/>
              <a:t> чија је основна вредност да се искаже потреба за очувањем и заштитом здравља људи. Задаци хигијене као савремене науке, груписани су у неколико специјализованих области: од </a:t>
            </a:r>
            <a:r>
              <a:rPr lang="ru-RU" dirty="0">
                <a:hlinkClick r:id="rId3" tooltip="Лична хигијена"/>
              </a:rPr>
              <a:t>личне хигијене</a:t>
            </a:r>
            <a:r>
              <a:rPr lang="ru-RU" dirty="0"/>
              <a:t>, хигијене рада, хигијене физичке културе, комуналне хигијене, хигијене у ванредним ситуацијама, школске хигијене до </a:t>
            </a:r>
            <a:r>
              <a:rPr lang="ru-RU" dirty="0">
                <a:hlinkClick r:id="rId4" tooltip="Ментална хигијена"/>
              </a:rPr>
              <a:t>менталне хигијене</a:t>
            </a:r>
            <a:r>
              <a:rPr lang="ru-RU" dirty="0"/>
              <a:t>, и они настоје да „чине јединство укупне спремности људи да се у изазовима које носи савремен живот изборе за здравље“. </a:t>
            </a:r>
            <a:endParaRPr lang="en-US" dirty="0"/>
          </a:p>
        </p:txBody>
      </p:sp>
      <p:pic>
        <p:nvPicPr>
          <p:cNvPr id="7" name="Picture 6">
            <a:extLst>
              <a:ext uri="{FF2B5EF4-FFF2-40B4-BE49-F238E27FC236}">
                <a16:creationId xmlns:a16="http://schemas.microsoft.com/office/drawing/2014/main" id="{A6DC196A-69FD-4358-8637-227262915AB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188026" y="222335"/>
            <a:ext cx="2011680" cy="2639398"/>
          </a:xfrm>
          <a:prstGeom prst="rect">
            <a:avLst/>
          </a:prstGeom>
        </p:spPr>
      </p:pic>
    </p:spTree>
    <p:extLst>
      <p:ext uri="{BB962C8B-B14F-4D97-AF65-F5344CB8AC3E}">
        <p14:creationId xmlns:p14="http://schemas.microsoft.com/office/powerpoint/2010/main" val="164071981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E421C1-7D63-4ADF-9003-512EDCBA7C15}"/>
              </a:ext>
            </a:extLst>
          </p:cNvPr>
          <p:cNvSpPr>
            <a:spLocks noGrp="1"/>
          </p:cNvSpPr>
          <p:nvPr>
            <p:ph type="title"/>
          </p:nvPr>
        </p:nvSpPr>
        <p:spPr/>
        <p:txBody>
          <a:bodyPr/>
          <a:lstStyle/>
          <a:p>
            <a:r>
              <a:rPr lang="ru-RU" b="1" dirty="0"/>
              <a:t>Екологија</a:t>
            </a:r>
            <a:endParaRPr lang="en-US" dirty="0"/>
          </a:p>
        </p:txBody>
      </p:sp>
      <p:sp>
        <p:nvSpPr>
          <p:cNvPr id="3" name="Content Placeholder 2">
            <a:extLst>
              <a:ext uri="{FF2B5EF4-FFF2-40B4-BE49-F238E27FC236}">
                <a16:creationId xmlns:a16="http://schemas.microsoft.com/office/drawing/2014/main" id="{BC6922F3-D929-49AD-BA98-4EE9D90A7997}"/>
              </a:ext>
            </a:extLst>
          </p:cNvPr>
          <p:cNvSpPr>
            <a:spLocks noGrp="1"/>
          </p:cNvSpPr>
          <p:nvPr>
            <p:ph idx="1"/>
          </p:nvPr>
        </p:nvSpPr>
        <p:spPr/>
        <p:txBody>
          <a:bodyPr>
            <a:normAutofit fontScale="77500" lnSpcReduction="20000"/>
          </a:bodyPr>
          <a:lstStyle/>
          <a:p>
            <a:r>
              <a:rPr lang="ru-RU" b="1" dirty="0"/>
              <a:t>Екологија</a:t>
            </a:r>
            <a:r>
              <a:rPr lang="ru-RU" dirty="0"/>
              <a:t> је </a:t>
            </a:r>
            <a:r>
              <a:rPr lang="ru-RU" dirty="0">
                <a:hlinkClick r:id="rId2" tooltip="Наука"/>
              </a:rPr>
              <a:t>наука</a:t>
            </a:r>
            <a:r>
              <a:rPr lang="ru-RU" dirty="0"/>
              <a:t> о </a:t>
            </a:r>
            <a:r>
              <a:rPr lang="ru-RU" dirty="0">
                <a:hlinkClick r:id="rId3" tooltip="Животна средина"/>
              </a:rPr>
              <a:t>животној средини</a:t>
            </a:r>
            <a:r>
              <a:rPr lang="ru-RU" dirty="0"/>
              <a:t> , те како она утиче на жива бића и како она утичу на њу.</a:t>
            </a:r>
            <a:r>
              <a:rPr lang="en-US" baseline="30000" dirty="0"/>
              <a:t> </a:t>
            </a:r>
            <a:r>
              <a:rPr lang="ru-RU" dirty="0"/>
              <a:t>Име науке потиче од </a:t>
            </a:r>
            <a:r>
              <a:rPr lang="ru-RU" dirty="0">
                <a:hlinkClick r:id="rId4" tooltip="Грчки језик"/>
              </a:rPr>
              <a:t>грчких</a:t>
            </a:r>
            <a:r>
              <a:rPr lang="ru-RU" dirty="0"/>
              <a:t> речи </a:t>
            </a:r>
            <a:r>
              <a:rPr lang="ru-RU" i="1" dirty="0"/>
              <a:t>oikos</a:t>
            </a:r>
            <a:r>
              <a:rPr lang="ru-RU" dirty="0"/>
              <a:t> — дом, домаћинство и </a:t>
            </a:r>
            <a:r>
              <a:rPr lang="ru-RU" i="1" dirty="0"/>
              <a:t>logos</a:t>
            </a:r>
            <a:r>
              <a:rPr lang="ru-RU" dirty="0"/>
              <a:t> — наука, изучавање. </a:t>
            </a:r>
            <a:endParaRPr lang="en-US" dirty="0"/>
          </a:p>
          <a:p>
            <a:r>
              <a:rPr lang="ru-RU" dirty="0"/>
              <a:t>Термин </a:t>
            </a:r>
            <a:r>
              <a:rPr lang="ru-RU" i="1" dirty="0"/>
              <a:t>екологија</a:t>
            </a:r>
            <a:r>
              <a:rPr lang="ru-RU" dirty="0"/>
              <a:t> први пут је употребио немачки биолог Ернест Хекел 1866. године. У лаичкој јавности се овај термин често користи као синоним за појам заштите животне средине, што није исправно јер је заштита животне средине само једна од области којима се бави екологија. </a:t>
            </a:r>
          </a:p>
          <a:p>
            <a:r>
              <a:rPr lang="ru-RU" dirty="0"/>
              <a:t>У суштини, екологија је научна дисциплина која проучава распоред и распрострањеност живих организама и биолошке интеракције између организама и њиховог окружења. Окружење (животна средина) организама укључује физичке особине, које сумарно могу да се опишу </a:t>
            </a:r>
            <a:r>
              <a:rPr lang="ru-RU" i="1" dirty="0"/>
              <a:t>абиотичким</a:t>
            </a:r>
            <a:r>
              <a:rPr lang="ru-RU" dirty="0"/>
              <a:t> факторима као што су </a:t>
            </a:r>
            <a:r>
              <a:rPr lang="ru-RU" dirty="0">
                <a:hlinkClick r:id="rId5" tooltip="Клима"/>
              </a:rPr>
              <a:t>клима</a:t>
            </a:r>
            <a:r>
              <a:rPr lang="ru-RU" dirty="0"/>
              <a:t> и геолошки услови (</a:t>
            </a:r>
            <a:r>
              <a:rPr lang="ru-RU" dirty="0">
                <a:hlinkClick r:id="rId6" tooltip="Геологија"/>
              </a:rPr>
              <a:t>геологија</a:t>
            </a:r>
            <a:r>
              <a:rPr lang="ru-RU" dirty="0"/>
              <a:t>), али такође укључује и друге организме који деле са њим његов </a:t>
            </a:r>
            <a:r>
              <a:rPr lang="ru-RU" dirty="0">
                <a:hlinkClick r:id="rId7" tooltip="Екосистем"/>
              </a:rPr>
              <a:t>екосистем</a:t>
            </a:r>
            <a:r>
              <a:rPr lang="ru-RU" dirty="0"/>
              <a:t> односно </a:t>
            </a:r>
            <a:r>
              <a:rPr lang="ru-RU" dirty="0">
                <a:hlinkClick r:id="rId8" tooltip="Станиште"/>
              </a:rPr>
              <a:t>станиште</a:t>
            </a:r>
            <a:r>
              <a:rPr lang="ru-RU" dirty="0"/>
              <a:t>. </a:t>
            </a:r>
          </a:p>
          <a:p>
            <a:endParaRPr lang="en-US" dirty="0"/>
          </a:p>
        </p:txBody>
      </p:sp>
      <p:pic>
        <p:nvPicPr>
          <p:cNvPr id="5" name="Picture 4">
            <a:extLst>
              <a:ext uri="{FF2B5EF4-FFF2-40B4-BE49-F238E27FC236}">
                <a16:creationId xmlns:a16="http://schemas.microsoft.com/office/drawing/2014/main" id="{4AA075A3-756D-4C9A-8E80-CC082EAD55FC}"/>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757708" y="40216"/>
            <a:ext cx="2381250" cy="2381250"/>
          </a:xfrm>
          <a:prstGeom prst="rect">
            <a:avLst/>
          </a:prstGeom>
        </p:spPr>
      </p:pic>
    </p:spTree>
    <p:extLst>
      <p:ext uri="{BB962C8B-B14F-4D97-AF65-F5344CB8AC3E}">
        <p14:creationId xmlns:p14="http://schemas.microsoft.com/office/powerpoint/2010/main" val="12570988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ru-RU" dirty="0"/>
              <a:t>Медицина</a:t>
            </a:r>
            <a:r>
              <a:rPr lang="sr-Latn-RS" dirty="0"/>
              <a:t> je</a:t>
            </a:r>
            <a:r>
              <a:rPr lang="ru-RU" dirty="0"/>
              <a:t> пракса која се бави одржавањем здравља и превенцијом, ублажавањем или лечењем болести. </a:t>
            </a:r>
            <a:endParaRPr lang="sr-Latn-RS" dirty="0"/>
          </a:p>
          <a:p>
            <a:r>
              <a:rPr lang="ru-RU" dirty="0"/>
              <a:t>Медицина је област здравља и лечења</a:t>
            </a:r>
            <a:r>
              <a:rPr lang="sr-Latn-RS" dirty="0"/>
              <a:t>.</a:t>
            </a:r>
          </a:p>
          <a:p>
            <a:r>
              <a:rPr lang="ru-RU" dirty="0"/>
              <a:t>Медицина је наука и пракса о бризи о пацијенту, управљању дијагнозом, прогнозом, превенцијом, лечењем, ублажавањем повреде или болести и унапређивањем здравља.</a:t>
            </a:r>
            <a:endParaRPr lang="en-US" dirty="0"/>
          </a:p>
        </p:txBody>
      </p:sp>
    </p:spTree>
    <p:extLst>
      <p:ext uri="{BB962C8B-B14F-4D97-AF65-F5344CB8AC3E}">
        <p14:creationId xmlns:p14="http://schemas.microsoft.com/office/powerpoint/2010/main" val="140322785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940C0E-65E5-4191-937E-CB751D3812AC}"/>
              </a:ext>
            </a:extLst>
          </p:cNvPr>
          <p:cNvSpPr>
            <a:spLocks noGrp="1"/>
          </p:cNvSpPr>
          <p:nvPr>
            <p:ph type="title"/>
          </p:nvPr>
        </p:nvSpPr>
        <p:spPr/>
        <p:txBody>
          <a:bodyPr/>
          <a:lstStyle/>
          <a:p>
            <a:r>
              <a:rPr lang="ru-RU" dirty="0"/>
              <a:t>Хистологија</a:t>
            </a:r>
            <a:endParaRPr lang="en-US" dirty="0"/>
          </a:p>
        </p:txBody>
      </p:sp>
      <p:sp>
        <p:nvSpPr>
          <p:cNvPr id="3" name="Content Placeholder 2">
            <a:extLst>
              <a:ext uri="{FF2B5EF4-FFF2-40B4-BE49-F238E27FC236}">
                <a16:creationId xmlns:a16="http://schemas.microsoft.com/office/drawing/2014/main" id="{02A0FA34-7CC5-4035-AB78-5C8AF7B52D43}"/>
              </a:ext>
            </a:extLst>
          </p:cNvPr>
          <p:cNvSpPr>
            <a:spLocks noGrp="1"/>
          </p:cNvSpPr>
          <p:nvPr>
            <p:ph idx="1"/>
          </p:nvPr>
        </p:nvSpPr>
        <p:spPr/>
        <p:txBody>
          <a:bodyPr>
            <a:normAutofit lnSpcReduction="10000"/>
          </a:bodyPr>
          <a:lstStyle/>
          <a:p>
            <a:r>
              <a:rPr lang="ru-RU" dirty="0"/>
              <a:t>Хистологија се бави проучавањем структура биолошких ткива под утицајем светлости микроскопије, електронске микроскопије и имунохистохемије.</a:t>
            </a:r>
            <a:endParaRPr lang="en-US" dirty="0"/>
          </a:p>
          <a:p>
            <a:r>
              <a:rPr lang="sr-Cyrl-RS" b="1" dirty="0"/>
              <a:t>Хистологија</a:t>
            </a:r>
            <a:r>
              <a:rPr lang="sr-Cyrl-RS" dirty="0"/>
              <a:t> је биолошка дисциплина која проучава </a:t>
            </a:r>
            <a:r>
              <a:rPr lang="sr-Cyrl-RS" dirty="0">
                <a:hlinkClick r:id="rId2" tooltip="Ткиво (биологија)"/>
              </a:rPr>
              <a:t>ткива</a:t>
            </a:r>
            <a:r>
              <a:rPr lang="sr-Cyrl-RS" dirty="0"/>
              <a:t>. Савремена хистолошка методологија се заснива на коришћењу микроскопа. Неформални назив хистологије је и </a:t>
            </a:r>
            <a:r>
              <a:rPr lang="sr-Cyrl-RS" i="1" dirty="0"/>
              <a:t>микроскопска анатомија</a:t>
            </a:r>
            <a:r>
              <a:rPr lang="sr-Cyrl-RS" dirty="0"/>
              <a:t>. </a:t>
            </a:r>
            <a:r>
              <a:rPr lang="sr-Cyrl-RS" i="1" dirty="0">
                <a:hlinkClick r:id="rId3" tooltip="Хистопатологија"/>
              </a:rPr>
              <a:t>Хистопатологија</a:t>
            </a:r>
            <a:r>
              <a:rPr lang="sr-Cyrl-RS" dirty="0"/>
              <a:t> проучава оболела ткива, и веома је важан део дисциплине која се зове </a:t>
            </a:r>
            <a:r>
              <a:rPr lang="sr-Cyrl-RS" i="1" dirty="0"/>
              <a:t>анатомска патологија</a:t>
            </a:r>
            <a:r>
              <a:rPr lang="sr-Cyrl-RS" dirty="0"/>
              <a:t>, помоћу које се може јасно успоставити дијагноза оболелом ткиву.</a:t>
            </a:r>
            <a:endParaRPr lang="en-US" dirty="0"/>
          </a:p>
        </p:txBody>
      </p:sp>
      <p:pic>
        <p:nvPicPr>
          <p:cNvPr id="6" name="Picture 5">
            <a:extLst>
              <a:ext uri="{FF2B5EF4-FFF2-40B4-BE49-F238E27FC236}">
                <a16:creationId xmlns:a16="http://schemas.microsoft.com/office/drawing/2014/main" id="{6E01B68A-E726-45F8-839B-F75B3708BD0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04300" y="203200"/>
            <a:ext cx="2061633" cy="2082799"/>
          </a:xfrm>
          <a:prstGeom prst="rect">
            <a:avLst/>
          </a:prstGeom>
        </p:spPr>
      </p:pic>
    </p:spTree>
    <p:extLst>
      <p:ext uri="{BB962C8B-B14F-4D97-AF65-F5344CB8AC3E}">
        <p14:creationId xmlns:p14="http://schemas.microsoft.com/office/powerpoint/2010/main" val="249628425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B46ED3-56BE-433D-91BC-EC93DE48025B}"/>
              </a:ext>
            </a:extLst>
          </p:cNvPr>
          <p:cNvSpPr>
            <a:spLocks noGrp="1"/>
          </p:cNvSpPr>
          <p:nvPr>
            <p:ph type="title"/>
          </p:nvPr>
        </p:nvSpPr>
        <p:spPr/>
        <p:txBody>
          <a:bodyPr/>
          <a:lstStyle/>
          <a:p>
            <a:r>
              <a:rPr lang="ru-RU" dirty="0">
                <a:solidFill>
                  <a:schemeClr val="tx1"/>
                </a:solidFill>
                <a:hlinkClick r:id="rId2" tooltip="Цитологија">
                  <a:extLst>
                    <a:ext uri="{A12FA001-AC4F-418D-AE19-62706E023703}">
                      <ahyp:hlinkClr xmlns:ahyp="http://schemas.microsoft.com/office/drawing/2018/hyperlinkcolor" val="tx"/>
                    </a:ext>
                  </a:extLst>
                </a:hlinkClick>
              </a:rPr>
              <a:t>Цитологија</a:t>
            </a:r>
            <a:endParaRPr lang="en-US" dirty="0">
              <a:solidFill>
                <a:schemeClr val="tx1"/>
              </a:solidFill>
            </a:endParaRPr>
          </a:p>
        </p:txBody>
      </p:sp>
      <p:sp>
        <p:nvSpPr>
          <p:cNvPr id="3" name="Content Placeholder 2">
            <a:extLst>
              <a:ext uri="{FF2B5EF4-FFF2-40B4-BE49-F238E27FC236}">
                <a16:creationId xmlns:a16="http://schemas.microsoft.com/office/drawing/2014/main" id="{18433F41-3081-4107-A831-054B89AF7D46}"/>
              </a:ext>
            </a:extLst>
          </p:cNvPr>
          <p:cNvSpPr>
            <a:spLocks noGrp="1"/>
          </p:cNvSpPr>
          <p:nvPr>
            <p:ph idx="1"/>
          </p:nvPr>
        </p:nvSpPr>
        <p:spPr/>
        <p:txBody>
          <a:bodyPr/>
          <a:lstStyle/>
          <a:p>
            <a:r>
              <a:rPr lang="ru-RU" dirty="0">
                <a:hlinkClick r:id="rId2" tooltip="Цитологија"/>
              </a:rPr>
              <a:t>Цитологија</a:t>
            </a:r>
            <a:r>
              <a:rPr lang="ru-RU" dirty="0"/>
              <a:t> се бави микроскопским изучавањем појединачних </a:t>
            </a:r>
            <a:r>
              <a:rPr lang="ru-RU" dirty="0">
                <a:hlinkClick r:id="rId3" tooltip="Ћелија (биологија)"/>
              </a:rPr>
              <a:t>ћелија</a:t>
            </a:r>
            <a:r>
              <a:rPr lang="ru-RU" dirty="0"/>
              <a:t>.</a:t>
            </a:r>
            <a:endParaRPr lang="en-US" dirty="0"/>
          </a:p>
          <a:p>
            <a:r>
              <a:rPr lang="sr-Cyrl-RS" b="1" dirty="0"/>
              <a:t>Цитологија</a:t>
            </a:r>
            <a:r>
              <a:rPr lang="sr-Cyrl-RS" dirty="0"/>
              <a:t> или </a:t>
            </a:r>
            <a:r>
              <a:rPr lang="sr-Cyrl-RS" b="1" dirty="0"/>
              <a:t>биологија ћелије</a:t>
            </a:r>
            <a:r>
              <a:rPr lang="sr-Cyrl-RS" dirty="0"/>
              <a:t> је биолошка дисциплина која за циљ има проучавање и разумевање </a:t>
            </a:r>
            <a:r>
              <a:rPr lang="sr-Cyrl-RS" dirty="0">
                <a:hlinkClick r:id="rId3" tooltip="Ћелија (биологија)"/>
              </a:rPr>
              <a:t>ћелија</a:t>
            </a:r>
            <a:r>
              <a:rPr lang="sr-Cyrl-RS" dirty="0"/>
              <a:t>. Овакво проучавање се одвија на микроскопском и молекуларном нивоу и подразумева физичке особине ћелије, </a:t>
            </a:r>
            <a:r>
              <a:rPr lang="sr-Cyrl-RS" dirty="0">
                <a:hlinkClick r:id="rId4" tooltip="Животни циклус ћелије"/>
              </a:rPr>
              <a:t>животни циклус</a:t>
            </a:r>
            <a:r>
              <a:rPr lang="sr-Cyrl-RS" dirty="0"/>
              <a:t>, </a:t>
            </a:r>
            <a:r>
              <a:rPr lang="sr-Cyrl-RS" dirty="0">
                <a:hlinkClick r:id="rId5" tooltip="Ћелијска деоба"/>
              </a:rPr>
              <a:t>ћелијску деобу</a:t>
            </a:r>
            <a:r>
              <a:rPr lang="sr-Cyrl-RS" dirty="0"/>
              <a:t>, физиологију и комуникацију једне ћелије са другом.</a:t>
            </a:r>
            <a:endParaRPr lang="en-US" dirty="0"/>
          </a:p>
        </p:txBody>
      </p:sp>
      <p:pic>
        <p:nvPicPr>
          <p:cNvPr id="5" name="Picture 4">
            <a:extLst>
              <a:ext uri="{FF2B5EF4-FFF2-40B4-BE49-F238E27FC236}">
                <a16:creationId xmlns:a16="http://schemas.microsoft.com/office/drawing/2014/main" id="{A4A40D77-46C8-4368-8DC8-961D6DB7917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283575" y="619124"/>
            <a:ext cx="2381250" cy="1666875"/>
          </a:xfrm>
          <a:prstGeom prst="rect">
            <a:avLst/>
          </a:prstGeom>
        </p:spPr>
      </p:pic>
    </p:spTree>
    <p:extLst>
      <p:ext uri="{BB962C8B-B14F-4D97-AF65-F5344CB8AC3E}">
        <p14:creationId xmlns:p14="http://schemas.microsoft.com/office/powerpoint/2010/main" val="222049159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3"/>
          <p:cNvSpPr>
            <a:spLocks noGrp="1" noChangeArrowheads="1"/>
          </p:cNvSpPr>
          <p:nvPr>
            <p:ph idx="1"/>
          </p:nvPr>
        </p:nvSpPr>
        <p:spPr>
          <a:xfrm>
            <a:off x="1919288" y="1341438"/>
            <a:ext cx="8229600" cy="4525962"/>
          </a:xfrm>
        </p:spPr>
        <p:txBody>
          <a:bodyPr/>
          <a:lstStyle/>
          <a:p>
            <a:pPr eaLnBrk="1" hangingPunct="1">
              <a:lnSpc>
                <a:spcPct val="90000"/>
              </a:lnSpc>
            </a:pPr>
            <a:endParaRPr lang="sr-Cyrl-RS" dirty="0">
              <a:latin typeface="Times New Roman" panose="02020603050405020304" pitchFamily="18" charset="0"/>
              <a:cs typeface="Times New Roman" panose="02020603050405020304" pitchFamily="18" charset="0"/>
            </a:endParaRPr>
          </a:p>
          <a:p>
            <a:pPr eaLnBrk="1" hangingPunct="1">
              <a:lnSpc>
                <a:spcPct val="90000"/>
              </a:lnSpc>
            </a:pPr>
            <a:endParaRPr lang="sr-Cyrl-RS" dirty="0">
              <a:latin typeface="Times New Roman" panose="02020603050405020304" pitchFamily="18" charset="0"/>
              <a:cs typeface="Times New Roman" panose="02020603050405020304" pitchFamily="18" charset="0"/>
            </a:endParaRPr>
          </a:p>
          <a:p>
            <a:pPr eaLnBrk="1" hangingPunct="1">
              <a:lnSpc>
                <a:spcPct val="90000"/>
              </a:lnSpc>
            </a:pPr>
            <a:endParaRPr lang="sr-Cyrl-RS" dirty="0">
              <a:latin typeface="Times New Roman" panose="02020603050405020304" pitchFamily="18" charset="0"/>
              <a:cs typeface="Times New Roman" panose="02020603050405020304" pitchFamily="18" charset="0"/>
            </a:endParaRPr>
          </a:p>
          <a:p>
            <a:pPr eaLnBrk="1" hangingPunct="1">
              <a:lnSpc>
                <a:spcPct val="90000"/>
              </a:lnSpc>
            </a:pPr>
            <a:endParaRPr lang="sr-Cyrl-RS" dirty="0">
              <a:latin typeface="Times New Roman" panose="02020603050405020304" pitchFamily="18" charset="0"/>
              <a:cs typeface="Times New Roman" panose="02020603050405020304" pitchFamily="18" charset="0"/>
            </a:endParaRPr>
          </a:p>
          <a:p>
            <a:pPr eaLnBrk="1" hangingPunct="1">
              <a:lnSpc>
                <a:spcPct val="90000"/>
              </a:lnSpc>
              <a:buFont typeface="Wingdings 3" panose="05040102010807070707" pitchFamily="18" charset="2"/>
              <a:buNone/>
            </a:pPr>
            <a:r>
              <a:rPr lang="sr-Cyrl-RS" dirty="0">
                <a:latin typeface="Times New Roman" panose="02020603050405020304" pitchFamily="18" charset="0"/>
                <a:cs typeface="Times New Roman" panose="02020603050405020304" pitchFamily="18" charset="0"/>
              </a:rPr>
              <a:t>                          </a:t>
            </a:r>
            <a:r>
              <a:rPr lang="sr-Cyrl-RS" dirty="0">
                <a:latin typeface="Calibri" panose="020F0502020204030204" pitchFamily="34" charset="0"/>
                <a:cs typeface="Calibri" panose="020F0502020204030204" pitchFamily="34" charset="0"/>
              </a:rPr>
              <a:t>ХВАЛА НА ПАЖЊИ</a:t>
            </a:r>
            <a:r>
              <a:rPr lang="sr-Latn-RS" dirty="0">
                <a:latin typeface="Calibri" panose="020F0502020204030204" pitchFamily="34" charset="0"/>
                <a:cs typeface="Calibri" panose="020F0502020204030204" pitchFamily="34" charset="0"/>
              </a:rPr>
              <a:t>!</a:t>
            </a:r>
            <a:endParaRPr lang="en-US"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1750777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58FB580-64C1-4FFF-A8A3-A8727F642970}"/>
              </a:ext>
            </a:extLst>
          </p:cNvPr>
          <p:cNvSpPr>
            <a:spLocks noGrp="1"/>
          </p:cNvSpPr>
          <p:nvPr>
            <p:ph idx="1"/>
          </p:nvPr>
        </p:nvSpPr>
        <p:spPr/>
        <p:txBody>
          <a:bodyPr/>
          <a:lstStyle/>
          <a:p>
            <a:r>
              <a:rPr lang="ru-RU" dirty="0"/>
              <a:t>Медицина је примењена биолошка наука која се бави проучавањем и лечењем живих организама.</a:t>
            </a:r>
            <a:endParaRPr lang="en-US" dirty="0"/>
          </a:p>
        </p:txBody>
      </p:sp>
    </p:spTree>
    <p:extLst>
      <p:ext uri="{BB962C8B-B14F-4D97-AF65-F5344CB8AC3E}">
        <p14:creationId xmlns:p14="http://schemas.microsoft.com/office/powerpoint/2010/main" val="26586057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DF6E85-893A-41B5-B202-491ECF70F2F2}"/>
              </a:ext>
            </a:extLst>
          </p:cNvPr>
          <p:cNvSpPr>
            <a:spLocks noGrp="1"/>
          </p:cNvSpPr>
          <p:nvPr>
            <p:ph type="title"/>
          </p:nvPr>
        </p:nvSpPr>
        <p:spPr/>
        <p:txBody>
          <a:bodyPr/>
          <a:lstStyle/>
          <a:p>
            <a:r>
              <a:rPr lang="ru-RU" dirty="0">
                <a:solidFill>
                  <a:schemeClr val="tx1"/>
                </a:solidFill>
                <a:hlinkClick r:id="rId2" tooltip="Анатомија">
                  <a:extLst>
                    <a:ext uri="{A12FA001-AC4F-418D-AE19-62706E023703}">
                      <ahyp:hlinkClr xmlns:ahyp="http://schemas.microsoft.com/office/drawing/2018/hyperlinkcolor" val="tx"/>
                    </a:ext>
                  </a:extLst>
                </a:hlinkClick>
              </a:rPr>
              <a:t>Анатомија</a:t>
            </a:r>
            <a:endParaRPr lang="en-US" dirty="0">
              <a:solidFill>
                <a:schemeClr val="tx1"/>
              </a:solidFill>
            </a:endParaRPr>
          </a:p>
        </p:txBody>
      </p:sp>
      <p:sp>
        <p:nvSpPr>
          <p:cNvPr id="3" name="Content Placeholder 2">
            <a:extLst>
              <a:ext uri="{FF2B5EF4-FFF2-40B4-BE49-F238E27FC236}">
                <a16:creationId xmlns:a16="http://schemas.microsoft.com/office/drawing/2014/main" id="{3F326D66-DD23-45F4-9310-56A8B132ECFA}"/>
              </a:ext>
            </a:extLst>
          </p:cNvPr>
          <p:cNvSpPr>
            <a:spLocks noGrp="1"/>
          </p:cNvSpPr>
          <p:nvPr>
            <p:ph idx="1"/>
          </p:nvPr>
        </p:nvSpPr>
        <p:spPr>
          <a:xfrm>
            <a:off x="1295401" y="2556932"/>
            <a:ext cx="8205617" cy="3318936"/>
          </a:xfrm>
        </p:spPr>
        <p:txBody>
          <a:bodyPr/>
          <a:lstStyle/>
          <a:p>
            <a:r>
              <a:rPr lang="ru-RU" dirty="0">
                <a:hlinkClick r:id="rId2" tooltip="Анатомија"/>
              </a:rPr>
              <a:t>Анатомија</a:t>
            </a:r>
            <a:r>
              <a:rPr lang="ru-RU" dirty="0"/>
              <a:t> је наука која за циљ има изучавање структуре и организацију живих организама</a:t>
            </a:r>
            <a:r>
              <a:rPr lang="en-US" dirty="0"/>
              <a:t>.</a:t>
            </a:r>
          </a:p>
          <a:p>
            <a:r>
              <a:rPr lang="sr-Cyrl-RS" dirty="0"/>
              <a:t>Реч анатомија је изведена из </a:t>
            </a:r>
            <a:r>
              <a:rPr lang="sr-Cyrl-RS" dirty="0">
                <a:hlinkClick r:id="rId3" tooltip="Старогрчки језик"/>
              </a:rPr>
              <a:t>грчке</a:t>
            </a:r>
            <a:r>
              <a:rPr lang="sr-Cyrl-RS" dirty="0"/>
              <a:t> речи </a:t>
            </a:r>
            <a:r>
              <a:rPr lang="el-GR" dirty="0"/>
              <a:t>ἀνατομή </a:t>
            </a:r>
            <a:r>
              <a:rPr lang="en-US" i="1" dirty="0" err="1"/>
              <a:t>anatomē</a:t>
            </a:r>
            <a:r>
              <a:rPr lang="en-US" dirty="0"/>
              <a:t> „</a:t>
            </a:r>
            <a:r>
              <a:rPr lang="sr-Cyrl-RS" dirty="0">
                <a:hlinkClick r:id="rId4" tooltip="Сецирање"/>
              </a:rPr>
              <a:t>сецирање</a:t>
            </a:r>
            <a:r>
              <a:rPr lang="sr-Cyrl-RS" dirty="0"/>
              <a:t>” (од </a:t>
            </a:r>
            <a:r>
              <a:rPr lang="sr-Cyrl-RS" dirty="0">
                <a:hlinkClick r:id="rId5" tooltip="Грчки језик"/>
              </a:rPr>
              <a:t>грч.</a:t>
            </a:r>
            <a:r>
              <a:rPr lang="sr-Cyrl-RS" dirty="0"/>
              <a:t> </a:t>
            </a:r>
            <a:r>
              <a:rPr lang="el-GR" dirty="0"/>
              <a:t>ἀνατέμνω </a:t>
            </a:r>
            <a:r>
              <a:rPr lang="en-US" i="1" dirty="0" err="1"/>
              <a:t>anatémnō</a:t>
            </a:r>
            <a:r>
              <a:rPr lang="en-US" dirty="0"/>
              <a:t> „</a:t>
            </a:r>
            <a:r>
              <a:rPr lang="sr-Cyrl-RS" dirty="0"/>
              <a:t>пресећи, исећи“).</a:t>
            </a:r>
            <a:endParaRPr lang="en-US" dirty="0"/>
          </a:p>
          <a:p>
            <a:r>
              <a:rPr lang="ru-RU" dirty="0"/>
              <a:t>Дели се на анималну анатомију — </a:t>
            </a:r>
            <a:r>
              <a:rPr lang="ru-RU" b="1" i="1" dirty="0"/>
              <a:t>зоотомија</a:t>
            </a:r>
            <a:r>
              <a:rPr lang="ru-RU" dirty="0"/>
              <a:t> и биљну анатомију — </a:t>
            </a:r>
            <a:r>
              <a:rPr lang="ru-RU" b="1" i="1" dirty="0"/>
              <a:t>фитономија</a:t>
            </a:r>
            <a:r>
              <a:rPr lang="ru-RU" dirty="0"/>
              <a:t>. </a:t>
            </a:r>
            <a:endParaRPr lang="en-US" dirty="0"/>
          </a:p>
          <a:p>
            <a:r>
              <a:rPr lang="ru-RU" dirty="0"/>
              <a:t>Нама најважнија врста анатомије је </a:t>
            </a:r>
            <a:r>
              <a:rPr lang="ru-RU" b="1" dirty="0"/>
              <a:t>хумана анатомија</a:t>
            </a:r>
            <a:r>
              <a:rPr lang="en-US" b="1" dirty="0"/>
              <a:t>.</a:t>
            </a:r>
            <a:endParaRPr lang="en-US" dirty="0"/>
          </a:p>
        </p:txBody>
      </p:sp>
      <p:pic>
        <p:nvPicPr>
          <p:cNvPr id="5" name="Picture 4">
            <a:extLst>
              <a:ext uri="{FF2B5EF4-FFF2-40B4-BE49-F238E27FC236}">
                <a16:creationId xmlns:a16="http://schemas.microsoft.com/office/drawing/2014/main" id="{1DC7E2E7-8A38-4E20-B6B6-6C351EE81DF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340151" y="1836147"/>
            <a:ext cx="2381250" cy="4219575"/>
          </a:xfrm>
          <a:prstGeom prst="rect">
            <a:avLst/>
          </a:prstGeom>
        </p:spPr>
      </p:pic>
      <p:pic>
        <p:nvPicPr>
          <p:cNvPr id="7" name="Picture 6">
            <a:extLst>
              <a:ext uri="{FF2B5EF4-FFF2-40B4-BE49-F238E27FC236}">
                <a16:creationId xmlns:a16="http://schemas.microsoft.com/office/drawing/2014/main" id="{F1CD8F72-5A9F-47AC-81C6-7AE3A97B8B94}"/>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295401" y="745067"/>
            <a:ext cx="2353732" cy="1540932"/>
          </a:xfrm>
          <a:prstGeom prst="rect">
            <a:avLst/>
          </a:prstGeom>
        </p:spPr>
      </p:pic>
    </p:spTree>
    <p:extLst>
      <p:ext uri="{BB962C8B-B14F-4D97-AF65-F5344CB8AC3E}">
        <p14:creationId xmlns:p14="http://schemas.microsoft.com/office/powerpoint/2010/main" val="7852475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743F40-0EB7-4D93-A33D-B2EA021F69DF}"/>
              </a:ext>
            </a:extLst>
          </p:cNvPr>
          <p:cNvSpPr>
            <a:spLocks noGrp="1"/>
          </p:cNvSpPr>
          <p:nvPr>
            <p:ph type="title"/>
          </p:nvPr>
        </p:nvSpPr>
        <p:spPr/>
        <p:txBody>
          <a:bodyPr/>
          <a:lstStyle/>
          <a:p>
            <a:r>
              <a:rPr lang="ru-RU" dirty="0">
                <a:solidFill>
                  <a:schemeClr val="tx1"/>
                </a:solidFill>
                <a:hlinkClick r:id="rId2" tooltip="Биохемија">
                  <a:extLst>
                    <a:ext uri="{A12FA001-AC4F-418D-AE19-62706E023703}">
                      <ahyp:hlinkClr xmlns:ahyp="http://schemas.microsoft.com/office/drawing/2018/hyperlinkcolor" val="tx"/>
                    </a:ext>
                  </a:extLst>
                </a:hlinkClick>
              </a:rPr>
              <a:t>Биохемија</a:t>
            </a:r>
            <a:endParaRPr lang="en-US" dirty="0">
              <a:solidFill>
                <a:schemeClr val="tx1"/>
              </a:solidFill>
            </a:endParaRPr>
          </a:p>
        </p:txBody>
      </p:sp>
      <p:sp>
        <p:nvSpPr>
          <p:cNvPr id="3" name="Content Placeholder 2">
            <a:extLst>
              <a:ext uri="{FF2B5EF4-FFF2-40B4-BE49-F238E27FC236}">
                <a16:creationId xmlns:a16="http://schemas.microsoft.com/office/drawing/2014/main" id="{441D9318-8BB2-4023-A032-E21891D394AB}"/>
              </a:ext>
            </a:extLst>
          </p:cNvPr>
          <p:cNvSpPr>
            <a:spLocks noGrp="1"/>
          </p:cNvSpPr>
          <p:nvPr>
            <p:ph idx="1"/>
          </p:nvPr>
        </p:nvSpPr>
        <p:spPr/>
        <p:txBody>
          <a:bodyPr/>
          <a:lstStyle/>
          <a:p>
            <a:r>
              <a:rPr lang="ru-RU" dirty="0">
                <a:hlinkClick r:id="rId2" tooltip="Биохемија"/>
              </a:rPr>
              <a:t>Биохемија</a:t>
            </a:r>
            <a:r>
              <a:rPr lang="ru-RU" dirty="0"/>
              <a:t> (</a:t>
            </a:r>
            <a:r>
              <a:rPr lang="ru-RU" dirty="0">
                <a:hlinkClick r:id="rId2" tooltip="Биохемија"/>
              </a:rPr>
              <a:t>Медицинска биохемија</a:t>
            </a:r>
            <a:r>
              <a:rPr lang="ru-RU" dirty="0"/>
              <a:t> и </a:t>
            </a:r>
            <a:r>
              <a:rPr lang="ru-RU" dirty="0">
                <a:hlinkClick r:id="rId3" tooltip="Клиничка биохемија и лабораторијска медицина (страница не постоји)"/>
              </a:rPr>
              <a:t>Клиничка биохемија и лабораторијска медицина</a:t>
            </a:r>
            <a:r>
              <a:rPr lang="ru-RU" dirty="0"/>
              <a:t>) представља мост између </a:t>
            </a:r>
            <a:r>
              <a:rPr lang="ru-RU" dirty="0">
                <a:hlinkClick r:id="rId4" tooltip="Биологија"/>
              </a:rPr>
              <a:t>биологије</a:t>
            </a:r>
            <a:r>
              <a:rPr lang="ru-RU" dirty="0"/>
              <a:t> и </a:t>
            </a:r>
            <a:r>
              <a:rPr lang="ru-RU" dirty="0">
                <a:hlinkClick r:id="rId5" tooltip="Хемија"/>
              </a:rPr>
              <a:t>хемије</a:t>
            </a:r>
            <a:r>
              <a:rPr lang="ru-RU" dirty="0"/>
              <a:t>, проучава како комплексне хемијске реакције стварају живот.</a:t>
            </a:r>
            <a:endParaRPr lang="en-US" dirty="0"/>
          </a:p>
          <a:p>
            <a:endParaRPr lang="en-US" dirty="0"/>
          </a:p>
        </p:txBody>
      </p:sp>
      <p:pic>
        <p:nvPicPr>
          <p:cNvPr id="5" name="Picture 4">
            <a:extLst>
              <a:ext uri="{FF2B5EF4-FFF2-40B4-BE49-F238E27FC236}">
                <a16:creationId xmlns:a16="http://schemas.microsoft.com/office/drawing/2014/main" id="{00B19EF6-7C63-4008-976B-2F20A8FF042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705972" y="66675"/>
            <a:ext cx="2381250" cy="3362325"/>
          </a:xfrm>
          <a:prstGeom prst="rect">
            <a:avLst/>
          </a:prstGeom>
        </p:spPr>
      </p:pic>
      <p:pic>
        <p:nvPicPr>
          <p:cNvPr id="7" name="Picture 6">
            <a:extLst>
              <a:ext uri="{FF2B5EF4-FFF2-40B4-BE49-F238E27FC236}">
                <a16:creationId xmlns:a16="http://schemas.microsoft.com/office/drawing/2014/main" id="{A3477B68-D042-488E-AE55-72E27630806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382683" y="3763433"/>
            <a:ext cx="1714500" cy="2819400"/>
          </a:xfrm>
          <a:prstGeom prst="rect">
            <a:avLst/>
          </a:prstGeom>
        </p:spPr>
      </p:pic>
    </p:spTree>
    <p:extLst>
      <p:ext uri="{BB962C8B-B14F-4D97-AF65-F5344CB8AC3E}">
        <p14:creationId xmlns:p14="http://schemas.microsoft.com/office/powerpoint/2010/main" val="38337165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64512B-BF56-4F63-9B81-130600E6A100}"/>
              </a:ext>
            </a:extLst>
          </p:cNvPr>
          <p:cNvSpPr>
            <a:spLocks noGrp="1"/>
          </p:cNvSpPr>
          <p:nvPr>
            <p:ph type="title"/>
          </p:nvPr>
        </p:nvSpPr>
        <p:spPr/>
        <p:txBody>
          <a:bodyPr/>
          <a:lstStyle/>
          <a:p>
            <a:r>
              <a:rPr lang="ru-RU" dirty="0">
                <a:solidFill>
                  <a:schemeClr val="tx1"/>
                </a:solidFill>
                <a:hlinkClick r:id="rId2" tooltip="Биомеханика">
                  <a:extLst>
                    <a:ext uri="{A12FA001-AC4F-418D-AE19-62706E023703}">
                      <ahyp:hlinkClr xmlns:ahyp="http://schemas.microsoft.com/office/drawing/2018/hyperlinkcolor" val="tx"/>
                    </a:ext>
                  </a:extLst>
                </a:hlinkClick>
              </a:rPr>
              <a:t>Биомеханика</a:t>
            </a:r>
            <a:endParaRPr lang="en-US" dirty="0">
              <a:solidFill>
                <a:schemeClr val="tx1"/>
              </a:solidFill>
            </a:endParaRPr>
          </a:p>
        </p:txBody>
      </p:sp>
      <p:sp>
        <p:nvSpPr>
          <p:cNvPr id="3" name="Content Placeholder 2">
            <a:extLst>
              <a:ext uri="{FF2B5EF4-FFF2-40B4-BE49-F238E27FC236}">
                <a16:creationId xmlns:a16="http://schemas.microsoft.com/office/drawing/2014/main" id="{BDA1095C-F887-450B-94D4-3399688D0CFF}"/>
              </a:ext>
            </a:extLst>
          </p:cNvPr>
          <p:cNvSpPr>
            <a:spLocks noGrp="1"/>
          </p:cNvSpPr>
          <p:nvPr>
            <p:ph idx="1"/>
          </p:nvPr>
        </p:nvSpPr>
        <p:spPr>
          <a:xfrm>
            <a:off x="1295400" y="2556931"/>
            <a:ext cx="10007599" cy="3674535"/>
          </a:xfrm>
        </p:spPr>
        <p:txBody>
          <a:bodyPr>
            <a:normAutofit fontScale="85000" lnSpcReduction="20000"/>
          </a:bodyPr>
          <a:lstStyle/>
          <a:p>
            <a:r>
              <a:rPr lang="ru-RU" dirty="0">
                <a:hlinkClick r:id="rId2" tooltip="Биомеханика"/>
              </a:rPr>
              <a:t>Биомеханика</a:t>
            </a:r>
            <a:r>
              <a:rPr lang="ru-RU" dirty="0"/>
              <a:t> истражује структуре и функције биолошких система помоћу метода </a:t>
            </a:r>
            <a:r>
              <a:rPr lang="ru-RU" dirty="0">
                <a:hlinkClick r:id="rId3" tooltip="Механика"/>
              </a:rPr>
              <a:t>механике</a:t>
            </a:r>
            <a:r>
              <a:rPr lang="ru-RU" dirty="0"/>
              <a:t>.</a:t>
            </a:r>
            <a:endParaRPr lang="en-US" dirty="0"/>
          </a:p>
          <a:p>
            <a:r>
              <a:rPr lang="ru-RU" b="1" dirty="0"/>
              <a:t>Биомеханика</a:t>
            </a:r>
            <a:r>
              <a:rPr lang="ru-RU" dirty="0"/>
              <a:t> проучава </a:t>
            </a:r>
            <a:r>
              <a:rPr lang="ru-RU" dirty="0">
                <a:hlinkClick r:id="rId4" tooltip="Артикулација"/>
              </a:rPr>
              <a:t>артикулације</a:t>
            </a:r>
            <a:r>
              <a:rPr lang="ru-RU" dirty="0"/>
              <a:t> коштаних и </a:t>
            </a:r>
            <a:r>
              <a:rPr lang="ru-RU" dirty="0">
                <a:hlinkClick r:id="rId5" tooltip="Мишићни систем"/>
              </a:rPr>
              <a:t>мишићних система</a:t>
            </a:r>
            <a:r>
              <a:rPr lang="ru-RU" dirty="0"/>
              <a:t>, као да је реч о </a:t>
            </a:r>
            <a:r>
              <a:rPr lang="ru-RU" dirty="0">
                <a:hlinkClick r:id="rId3" tooltip="Механика"/>
              </a:rPr>
              <a:t>механичким</a:t>
            </a:r>
            <a:r>
              <a:rPr lang="ru-RU" dirty="0"/>
              <a:t> структурама подређеним различитим </a:t>
            </a:r>
            <a:r>
              <a:rPr lang="ru-RU" dirty="0">
                <a:hlinkClick r:id="rId6" tooltip="Сила"/>
              </a:rPr>
              <a:t>силама</a:t>
            </a:r>
            <a:r>
              <a:rPr lang="ru-RU" dirty="0"/>
              <a:t> и кретањима. То укључује анализу начина људског хода и истраживање сила које утичу на деформације људског тела приликом различитих несрећа (на пример, саобраћајна несрећа). Биомеханика такође проучава друге системе организма као и </a:t>
            </a:r>
            <a:r>
              <a:rPr lang="ru-RU" dirty="0">
                <a:hlinkClick r:id="rId7" tooltip="Organ (anatomija)"/>
              </a:rPr>
              <a:t>органе</a:t>
            </a:r>
            <a:r>
              <a:rPr lang="ru-RU" dirty="0"/>
              <a:t>, на пример, понашање </a:t>
            </a:r>
            <a:r>
              <a:rPr lang="ru-RU" dirty="0">
                <a:hlinkClick r:id="rId8" tooltip="Циркулаторни систем човека"/>
              </a:rPr>
              <a:t>крви</a:t>
            </a:r>
            <a:r>
              <a:rPr lang="ru-RU" dirty="0"/>
              <a:t> као </a:t>
            </a:r>
            <a:r>
              <a:rPr lang="ru-RU" dirty="0">
                <a:hlinkClick r:id="rId9" tooltip="Течност"/>
              </a:rPr>
              <a:t>течности</a:t>
            </a:r>
            <a:r>
              <a:rPr lang="ru-RU" dirty="0"/>
              <a:t> која је у константном кретању, механику дисања и размену </a:t>
            </a:r>
            <a:r>
              <a:rPr lang="ru-RU" dirty="0">
                <a:hlinkClick r:id="rId10" tooltip="Енергија"/>
              </a:rPr>
              <a:t>енергије</a:t>
            </a:r>
            <a:r>
              <a:rPr lang="ru-RU" dirty="0"/>
              <a:t> у људском телу. </a:t>
            </a:r>
          </a:p>
          <a:p>
            <a:r>
              <a:rPr lang="ru-RU" dirty="0"/>
              <a:t>Биомеханика је веома важна научна дисциплина у </a:t>
            </a:r>
            <a:r>
              <a:rPr lang="ru-RU" dirty="0">
                <a:hlinkClick r:id="rId11" tooltip="Ергономија"/>
              </a:rPr>
              <a:t>ергономији</a:t>
            </a:r>
            <a:r>
              <a:rPr lang="ru-RU" dirty="0"/>
              <a:t> која је мулти и интердисциплинарна примењена научна дисциплина која се бави истраживањем и пројектовањем система </a:t>
            </a:r>
            <a:r>
              <a:rPr lang="ru-RU" dirty="0">
                <a:hlinkClick r:id="rId12" tooltip="Човек-машина"/>
              </a:rPr>
              <a:t>човек-машина</a:t>
            </a:r>
            <a:r>
              <a:rPr lang="ru-RU" dirty="0"/>
              <a:t>. Без познавања биомеханичких својстава човека тешко је или немогуће обликовати техничка средства а да буду подобна за ефикасно, безбедно и продуктивно коришћење. </a:t>
            </a:r>
          </a:p>
          <a:p>
            <a:endParaRPr lang="en-US" dirty="0"/>
          </a:p>
        </p:txBody>
      </p:sp>
      <p:pic>
        <p:nvPicPr>
          <p:cNvPr id="5" name="Picture 4">
            <a:extLst>
              <a:ext uri="{FF2B5EF4-FFF2-40B4-BE49-F238E27FC236}">
                <a16:creationId xmlns:a16="http://schemas.microsoft.com/office/drawing/2014/main" id="{0B12214D-8285-41F4-B557-06813ED4C2EB}"/>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9220199" y="203199"/>
            <a:ext cx="1676397" cy="2082799"/>
          </a:xfrm>
          <a:prstGeom prst="rect">
            <a:avLst/>
          </a:prstGeom>
        </p:spPr>
      </p:pic>
    </p:spTree>
    <p:extLst>
      <p:ext uri="{BB962C8B-B14F-4D97-AF65-F5344CB8AC3E}">
        <p14:creationId xmlns:p14="http://schemas.microsoft.com/office/powerpoint/2010/main" val="4155746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492AE8-7739-4243-83DF-1A24369777BA}"/>
              </a:ext>
            </a:extLst>
          </p:cNvPr>
          <p:cNvSpPr>
            <a:spLocks noGrp="1"/>
          </p:cNvSpPr>
          <p:nvPr>
            <p:ph type="title"/>
          </p:nvPr>
        </p:nvSpPr>
        <p:spPr/>
        <p:txBody>
          <a:bodyPr/>
          <a:lstStyle/>
          <a:p>
            <a:r>
              <a:rPr lang="ru-RU" dirty="0">
                <a:solidFill>
                  <a:schemeClr val="tx1"/>
                </a:solidFill>
                <a:hlinkClick r:id="rId2" tooltip="Биостатистика (страница не постоји)">
                  <a:extLst>
                    <a:ext uri="{A12FA001-AC4F-418D-AE19-62706E023703}">
                      <ahyp:hlinkClr xmlns:ahyp="http://schemas.microsoft.com/office/drawing/2018/hyperlinkcolor" val="tx"/>
                    </a:ext>
                  </a:extLst>
                </a:hlinkClick>
              </a:rPr>
              <a:t>Биостатистика</a:t>
            </a:r>
            <a:endParaRPr lang="en-US" dirty="0">
              <a:solidFill>
                <a:schemeClr val="tx1"/>
              </a:solidFill>
            </a:endParaRPr>
          </a:p>
        </p:txBody>
      </p:sp>
      <p:sp>
        <p:nvSpPr>
          <p:cNvPr id="3" name="Content Placeholder 2">
            <a:extLst>
              <a:ext uri="{FF2B5EF4-FFF2-40B4-BE49-F238E27FC236}">
                <a16:creationId xmlns:a16="http://schemas.microsoft.com/office/drawing/2014/main" id="{50956B0B-5EEB-4BFB-AA80-A836EF148746}"/>
              </a:ext>
            </a:extLst>
          </p:cNvPr>
          <p:cNvSpPr>
            <a:spLocks noGrp="1"/>
          </p:cNvSpPr>
          <p:nvPr>
            <p:ph idx="1"/>
          </p:nvPr>
        </p:nvSpPr>
        <p:spPr/>
        <p:txBody>
          <a:bodyPr/>
          <a:lstStyle/>
          <a:p>
            <a:r>
              <a:rPr lang="ru-RU" dirty="0">
                <a:hlinkClick r:id="rId2" tooltip="Биостатистика (страница не постоји)"/>
              </a:rPr>
              <a:t>Биостатистика</a:t>
            </a:r>
            <a:r>
              <a:rPr lang="ru-RU" dirty="0"/>
              <a:t> је примена статистике биолошких поља у најширем смислу. Познавање биостатистике је од суштинског значаја у планирању, евалуацији и тумачењу медицинских истраживања. Такође је фундаментална за </a:t>
            </a:r>
            <a:r>
              <a:rPr lang="ru-RU" dirty="0">
                <a:hlinkClick r:id="rId3" tooltip="Епидемиологија"/>
              </a:rPr>
              <a:t>епидемиологију</a:t>
            </a:r>
            <a:r>
              <a:rPr lang="ru-RU" dirty="0"/>
              <a:t>.</a:t>
            </a:r>
            <a:endParaRPr lang="en-US" dirty="0"/>
          </a:p>
        </p:txBody>
      </p:sp>
    </p:spTree>
    <p:extLst>
      <p:ext uri="{BB962C8B-B14F-4D97-AF65-F5344CB8AC3E}">
        <p14:creationId xmlns:p14="http://schemas.microsoft.com/office/powerpoint/2010/main" val="18029519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C36A33-68F2-4C29-A77B-D19086CF0D8E}"/>
              </a:ext>
            </a:extLst>
          </p:cNvPr>
          <p:cNvSpPr>
            <a:spLocks noGrp="1"/>
          </p:cNvSpPr>
          <p:nvPr>
            <p:ph type="title"/>
          </p:nvPr>
        </p:nvSpPr>
        <p:spPr/>
        <p:txBody>
          <a:bodyPr/>
          <a:lstStyle/>
          <a:p>
            <a:r>
              <a:rPr lang="ru-RU" dirty="0">
                <a:solidFill>
                  <a:schemeClr val="tx1"/>
                </a:solidFill>
                <a:hlinkClick r:id="rId2" tooltip="Биофизика">
                  <a:extLst>
                    <a:ext uri="{A12FA001-AC4F-418D-AE19-62706E023703}">
                      <ahyp:hlinkClr xmlns:ahyp="http://schemas.microsoft.com/office/drawing/2018/hyperlinkcolor" val="tx"/>
                    </a:ext>
                  </a:extLst>
                </a:hlinkClick>
              </a:rPr>
              <a:t>Биофизика</a:t>
            </a:r>
            <a:endParaRPr lang="en-US" dirty="0">
              <a:solidFill>
                <a:schemeClr val="tx1"/>
              </a:solidFill>
            </a:endParaRPr>
          </a:p>
        </p:txBody>
      </p:sp>
      <p:sp>
        <p:nvSpPr>
          <p:cNvPr id="3" name="Content Placeholder 2">
            <a:extLst>
              <a:ext uri="{FF2B5EF4-FFF2-40B4-BE49-F238E27FC236}">
                <a16:creationId xmlns:a16="http://schemas.microsoft.com/office/drawing/2014/main" id="{8275ED3D-B9EF-49FB-81DF-CA57EE252A61}"/>
              </a:ext>
            </a:extLst>
          </p:cNvPr>
          <p:cNvSpPr>
            <a:spLocks noGrp="1"/>
          </p:cNvSpPr>
          <p:nvPr>
            <p:ph idx="1"/>
          </p:nvPr>
        </p:nvSpPr>
        <p:spPr>
          <a:xfrm>
            <a:off x="1295402" y="2495032"/>
            <a:ext cx="9601196" cy="3318936"/>
          </a:xfrm>
        </p:spPr>
        <p:txBody>
          <a:bodyPr/>
          <a:lstStyle/>
          <a:p>
            <a:r>
              <a:rPr lang="ru-RU" dirty="0">
                <a:hlinkClick r:id="rId2" tooltip="Биофизика"/>
              </a:rPr>
              <a:t>Биофизика</a:t>
            </a:r>
            <a:r>
              <a:rPr lang="ru-RU" dirty="0"/>
              <a:t> је интердисциплинарна наука која користи методе </a:t>
            </a:r>
            <a:r>
              <a:rPr lang="ru-RU" dirty="0">
                <a:hlinkClick r:id="rId3" tooltip="Физика"/>
              </a:rPr>
              <a:t>физике</a:t>
            </a:r>
            <a:r>
              <a:rPr lang="ru-RU" dirty="0"/>
              <a:t> и </a:t>
            </a:r>
            <a:r>
              <a:rPr lang="ru-RU" dirty="0">
                <a:hlinkClick r:id="rId4" tooltip="Физичка хемија"/>
              </a:rPr>
              <a:t>физичке хемије</a:t>
            </a:r>
            <a:r>
              <a:rPr lang="ru-RU" dirty="0"/>
              <a:t> за проучавање биолошких система.</a:t>
            </a:r>
            <a:endParaRPr lang="en-US" dirty="0"/>
          </a:p>
          <a:p>
            <a:r>
              <a:rPr lang="ru-RU" b="1" dirty="0"/>
              <a:t>Биофизика</a:t>
            </a:r>
            <a:r>
              <a:rPr lang="ru-RU" dirty="0"/>
              <a:t> се бави физичким аспектима функционисања живих система.</a:t>
            </a:r>
            <a:endParaRPr lang="en-US" dirty="0"/>
          </a:p>
          <a:p>
            <a:endParaRPr lang="en-US" dirty="0"/>
          </a:p>
        </p:txBody>
      </p:sp>
      <p:pic>
        <p:nvPicPr>
          <p:cNvPr id="5" name="Picture 4">
            <a:extLst>
              <a:ext uri="{FF2B5EF4-FFF2-40B4-BE49-F238E27FC236}">
                <a16:creationId xmlns:a16="http://schemas.microsoft.com/office/drawing/2014/main" id="{73A627F7-BF69-4B81-BF4D-C2C2F851201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930217" y="129631"/>
            <a:ext cx="1701800" cy="2218268"/>
          </a:xfrm>
          <a:prstGeom prst="rect">
            <a:avLst/>
          </a:prstGeom>
        </p:spPr>
      </p:pic>
      <p:pic>
        <p:nvPicPr>
          <p:cNvPr id="7" name="Picture 6">
            <a:extLst>
              <a:ext uri="{FF2B5EF4-FFF2-40B4-BE49-F238E27FC236}">
                <a16:creationId xmlns:a16="http://schemas.microsoft.com/office/drawing/2014/main" id="{B1B7F2AA-6FFE-4118-9850-7983035031A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399867" y="4216400"/>
            <a:ext cx="2381250" cy="1790700"/>
          </a:xfrm>
          <a:prstGeom prst="rect">
            <a:avLst/>
          </a:prstGeom>
        </p:spPr>
      </p:pic>
      <p:sp>
        <p:nvSpPr>
          <p:cNvPr id="9" name="TextBox 8">
            <a:extLst>
              <a:ext uri="{FF2B5EF4-FFF2-40B4-BE49-F238E27FC236}">
                <a16:creationId xmlns:a16="http://schemas.microsoft.com/office/drawing/2014/main" id="{2D339475-02C3-4508-BB8A-C3BBDEBD5D32}"/>
              </a:ext>
            </a:extLst>
          </p:cNvPr>
          <p:cNvSpPr txBox="1"/>
          <p:nvPr/>
        </p:nvSpPr>
        <p:spPr>
          <a:xfrm>
            <a:off x="6639984" y="6293935"/>
            <a:ext cx="6117166" cy="369332"/>
          </a:xfrm>
          <a:prstGeom prst="rect">
            <a:avLst/>
          </a:prstGeom>
          <a:noFill/>
        </p:spPr>
        <p:txBody>
          <a:bodyPr wrap="square">
            <a:spAutoFit/>
          </a:bodyPr>
          <a:lstStyle/>
          <a:p>
            <a:r>
              <a:rPr lang="ru-RU" dirty="0"/>
              <a:t>Динамика хемоглобина уз окси у диокси промену</a:t>
            </a:r>
            <a:endParaRPr lang="en-US" dirty="0"/>
          </a:p>
        </p:txBody>
      </p:sp>
      <p:pic>
        <p:nvPicPr>
          <p:cNvPr id="11" name="Picture 10">
            <a:extLst>
              <a:ext uri="{FF2B5EF4-FFF2-40B4-BE49-F238E27FC236}">
                <a16:creationId xmlns:a16="http://schemas.microsoft.com/office/drawing/2014/main" id="{CF6BCB16-6DFA-438E-A574-44563E602CB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104908" y="4282017"/>
            <a:ext cx="2381250" cy="2381250"/>
          </a:xfrm>
          <a:prstGeom prst="rect">
            <a:avLst/>
          </a:prstGeom>
        </p:spPr>
      </p:pic>
      <p:sp>
        <p:nvSpPr>
          <p:cNvPr id="13" name="TextBox 12">
            <a:extLst>
              <a:ext uri="{FF2B5EF4-FFF2-40B4-BE49-F238E27FC236}">
                <a16:creationId xmlns:a16="http://schemas.microsoft.com/office/drawing/2014/main" id="{DF08F5F1-7368-4B61-AB17-EEB5AC12A115}"/>
              </a:ext>
            </a:extLst>
          </p:cNvPr>
          <p:cNvSpPr txBox="1"/>
          <p:nvPr/>
        </p:nvSpPr>
        <p:spPr>
          <a:xfrm>
            <a:off x="612257" y="6206004"/>
            <a:ext cx="3366552" cy="646331"/>
          </a:xfrm>
          <a:prstGeom prst="rect">
            <a:avLst/>
          </a:prstGeom>
          <a:noFill/>
        </p:spPr>
        <p:txBody>
          <a:bodyPr wrap="square">
            <a:spAutoFit/>
          </a:bodyPr>
          <a:lstStyle/>
          <a:p>
            <a:r>
              <a:rPr lang="ru-RU" dirty="0"/>
              <a:t>Рибозом је биолошка машина која користи динамику протеина</a:t>
            </a:r>
            <a:endParaRPr lang="en-US" dirty="0"/>
          </a:p>
        </p:txBody>
      </p:sp>
    </p:spTree>
    <p:extLst>
      <p:ext uri="{BB962C8B-B14F-4D97-AF65-F5344CB8AC3E}">
        <p14:creationId xmlns:p14="http://schemas.microsoft.com/office/powerpoint/2010/main" val="3088309916"/>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c">
      <a:majorFont>
        <a:latin typeface="Garamond"/>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Organic</Template>
  <TotalTime>414</TotalTime>
  <Words>2130</Words>
  <Application>Microsoft Office PowerPoint</Application>
  <PresentationFormat>Widescreen</PresentationFormat>
  <Paragraphs>109</Paragraphs>
  <Slides>32</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32</vt:i4>
      </vt:variant>
    </vt:vector>
  </HeadingPairs>
  <TitlesOfParts>
    <vt:vector size="38" baseType="lpstr">
      <vt:lpstr>Arial</vt:lpstr>
      <vt:lpstr>Calibri</vt:lpstr>
      <vt:lpstr>Garamond</vt:lpstr>
      <vt:lpstr>Times New Roman</vt:lpstr>
      <vt:lpstr>Wingdings 3</vt:lpstr>
      <vt:lpstr>Organic</vt:lpstr>
      <vt:lpstr>Медицина као научна дисциплина </vt:lpstr>
      <vt:lpstr>PowerPoint Presentation</vt:lpstr>
      <vt:lpstr>PowerPoint Presentation</vt:lpstr>
      <vt:lpstr>PowerPoint Presentation</vt:lpstr>
      <vt:lpstr>Анатомија</vt:lpstr>
      <vt:lpstr>Биохемија</vt:lpstr>
      <vt:lpstr>Биомеханика</vt:lpstr>
      <vt:lpstr>Биостатистика</vt:lpstr>
      <vt:lpstr>Биофизика</vt:lpstr>
      <vt:lpstr>Ветеринарска медицина</vt:lpstr>
      <vt:lpstr>Ембриологија</vt:lpstr>
      <vt:lpstr>Ендокринологија</vt:lpstr>
      <vt:lpstr>Епидемиологија</vt:lpstr>
      <vt:lpstr>Генетика</vt:lpstr>
      <vt:lpstr>Имунологија</vt:lpstr>
      <vt:lpstr>Медицинска физика</vt:lpstr>
      <vt:lpstr>Медицинска хемија</vt:lpstr>
      <vt:lpstr>Микробиологија</vt:lpstr>
      <vt:lpstr>Молекуларна биологија</vt:lpstr>
      <vt:lpstr>Неуронаука</vt:lpstr>
      <vt:lpstr>Наука о исхрани</vt:lpstr>
      <vt:lpstr>Патологија</vt:lpstr>
      <vt:lpstr>Радиобиологија</vt:lpstr>
      <vt:lpstr>Токсикологија</vt:lpstr>
      <vt:lpstr>Фармакологија</vt:lpstr>
      <vt:lpstr>Фотобиологија</vt:lpstr>
      <vt:lpstr>Физиологија</vt:lpstr>
      <vt:lpstr>Хигијена и екологија </vt:lpstr>
      <vt:lpstr>Екологија</vt:lpstr>
      <vt:lpstr>Хистологија</vt:lpstr>
      <vt:lpstr>Цитологија</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soclek</dc:creator>
  <cp:lastModifiedBy>soclek</cp:lastModifiedBy>
  <cp:revision>57</cp:revision>
  <dcterms:created xsi:type="dcterms:W3CDTF">2023-09-13T10:25:46Z</dcterms:created>
  <dcterms:modified xsi:type="dcterms:W3CDTF">2024-02-29T10:21:30Z</dcterms:modified>
</cp:coreProperties>
</file>